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78" r:id="rId7"/>
    <p:sldId id="261" r:id="rId8"/>
    <p:sldId id="264" r:id="rId9"/>
    <p:sldId id="268" r:id="rId10"/>
    <p:sldId id="269" r:id="rId11"/>
    <p:sldId id="281" r:id="rId12"/>
    <p:sldId id="285" r:id="rId13"/>
    <p:sldId id="279" r:id="rId14"/>
    <p:sldId id="263" r:id="rId15"/>
    <p:sldId id="262" r:id="rId16"/>
    <p:sldId id="277" r:id="rId17"/>
    <p:sldId id="282" r:id="rId18"/>
    <p:sldId id="270" r:id="rId19"/>
    <p:sldId id="271" r:id="rId20"/>
    <p:sldId id="272" r:id="rId21"/>
    <p:sldId id="274" r:id="rId22"/>
  </p:sldIdLst>
  <p:sldSz cx="12192000" cy="6858000"/>
  <p:notesSz cx="6881813" cy="95885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506E52-E747-4282-9C0F-EE9D59B2D50F}" v="6" dt="2023-10-25T17:01:18.8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70366" autoAdjust="0"/>
  </p:normalViewPr>
  <p:slideViewPr>
    <p:cSldViewPr snapToGrid="0">
      <p:cViewPr varScale="1">
        <p:scale>
          <a:sx n="82" d="100"/>
          <a:sy n="82" d="100"/>
        </p:scale>
        <p:origin x="672" y="72"/>
      </p:cViewPr>
      <p:guideLst>
        <p:guide orient="horz" pos="2160"/>
        <p:guide pos="3840"/>
      </p:guideLst>
    </p:cSldViewPr>
  </p:slideViewPr>
  <p:notesTextViewPr>
    <p:cViewPr>
      <p:scale>
        <a:sx n="1" d="1"/>
        <a:sy n="1" d="1"/>
      </p:scale>
      <p:origin x="0" y="0"/>
    </p:cViewPr>
  </p:notesTextViewPr>
  <p:notesViewPr>
    <p:cSldViewPr snapToGrid="0">
      <p:cViewPr varScale="1">
        <p:scale>
          <a:sx n="60" d="100"/>
          <a:sy n="60" d="100"/>
        </p:scale>
        <p:origin x="3259" y="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Masson" userId="d633ebf8f4258fcb" providerId="LiveId" clId="{51882369-3A24-4FB6-9D01-CFD3C8892F3E}"/>
    <pc:docChg chg="undo custSel addSld delSld modSld sldOrd">
      <pc:chgData name="Kathryn Masson" userId="d633ebf8f4258fcb" providerId="LiveId" clId="{51882369-3A24-4FB6-9D01-CFD3C8892F3E}" dt="2022-11-01T16:54:48.836" v="2336" actId="20577"/>
      <pc:docMkLst>
        <pc:docMk/>
      </pc:docMkLst>
      <pc:sldChg chg="modNotesTx">
        <pc:chgData name="Kathryn Masson" userId="d633ebf8f4258fcb" providerId="LiveId" clId="{51882369-3A24-4FB6-9D01-CFD3C8892F3E}" dt="2022-10-31T13:50:53.936" v="0" actId="20577"/>
        <pc:sldMkLst>
          <pc:docMk/>
          <pc:sldMk cId="2989124943" sldId="256"/>
        </pc:sldMkLst>
      </pc:sldChg>
      <pc:sldChg chg="modNotesTx">
        <pc:chgData name="Kathryn Masson" userId="d633ebf8f4258fcb" providerId="LiveId" clId="{51882369-3A24-4FB6-9D01-CFD3C8892F3E}" dt="2022-10-31T13:51:12.082" v="7" actId="20577"/>
        <pc:sldMkLst>
          <pc:docMk/>
          <pc:sldMk cId="1329704816" sldId="257"/>
        </pc:sldMkLst>
      </pc:sldChg>
      <pc:sldChg chg="modSp mod">
        <pc:chgData name="Kathryn Masson" userId="d633ebf8f4258fcb" providerId="LiveId" clId="{51882369-3A24-4FB6-9D01-CFD3C8892F3E}" dt="2022-11-01T16:34:06.777" v="951" actId="14100"/>
        <pc:sldMkLst>
          <pc:docMk/>
          <pc:sldMk cId="3529420476" sldId="261"/>
        </pc:sldMkLst>
        <pc:graphicFrameChg chg="mod modGraphic">
          <ac:chgData name="Kathryn Masson" userId="d633ebf8f4258fcb" providerId="LiveId" clId="{51882369-3A24-4FB6-9D01-CFD3C8892F3E}" dt="2022-11-01T16:34:06.777" v="951" actId="14100"/>
          <ac:graphicFrameMkLst>
            <pc:docMk/>
            <pc:sldMk cId="3529420476" sldId="261"/>
            <ac:graphicFrameMk id="5" creationId="{4E1271E2-A58F-45EB-899A-B2C877FED526}"/>
          </ac:graphicFrameMkLst>
        </pc:graphicFrameChg>
      </pc:sldChg>
      <pc:sldChg chg="modSp mod">
        <pc:chgData name="Kathryn Masson" userId="d633ebf8f4258fcb" providerId="LiveId" clId="{51882369-3A24-4FB6-9D01-CFD3C8892F3E}" dt="2022-11-01T16:50:11.459" v="2124" actId="20577"/>
        <pc:sldMkLst>
          <pc:docMk/>
          <pc:sldMk cId="298658747" sldId="263"/>
        </pc:sldMkLst>
        <pc:graphicFrameChg chg="modGraphic">
          <ac:chgData name="Kathryn Masson" userId="d633ebf8f4258fcb" providerId="LiveId" clId="{51882369-3A24-4FB6-9D01-CFD3C8892F3E}" dt="2022-11-01T16:50:11.459" v="2124" actId="20577"/>
          <ac:graphicFrameMkLst>
            <pc:docMk/>
            <pc:sldMk cId="298658747" sldId="263"/>
            <ac:graphicFrameMk id="5" creationId="{4E1271E2-A58F-45EB-899A-B2C877FED526}"/>
          </ac:graphicFrameMkLst>
        </pc:graphicFrameChg>
      </pc:sldChg>
      <pc:sldChg chg="modSp mod">
        <pc:chgData name="Kathryn Masson" userId="d633ebf8f4258fcb" providerId="LiveId" clId="{51882369-3A24-4FB6-9D01-CFD3C8892F3E}" dt="2022-11-01T16:35:00.494" v="1056" actId="5793"/>
        <pc:sldMkLst>
          <pc:docMk/>
          <pc:sldMk cId="2155701287" sldId="264"/>
        </pc:sldMkLst>
        <pc:graphicFrameChg chg="mod modGraphic">
          <ac:chgData name="Kathryn Masson" userId="d633ebf8f4258fcb" providerId="LiveId" clId="{51882369-3A24-4FB6-9D01-CFD3C8892F3E}" dt="2022-11-01T16:35:00.494" v="1056" actId="5793"/>
          <ac:graphicFrameMkLst>
            <pc:docMk/>
            <pc:sldMk cId="2155701287" sldId="264"/>
            <ac:graphicFrameMk id="5" creationId="{4E1271E2-A58F-45EB-899A-B2C877FED526}"/>
          </ac:graphicFrameMkLst>
        </pc:graphicFrameChg>
      </pc:sldChg>
      <pc:sldChg chg="modSp mod">
        <pc:chgData name="Kathryn Masson" userId="d633ebf8f4258fcb" providerId="LiveId" clId="{51882369-3A24-4FB6-9D01-CFD3C8892F3E}" dt="2022-11-01T16:48:31.096" v="2000" actId="255"/>
        <pc:sldMkLst>
          <pc:docMk/>
          <pc:sldMk cId="2732435400" sldId="268"/>
        </pc:sldMkLst>
        <pc:graphicFrameChg chg="modGraphic">
          <ac:chgData name="Kathryn Masson" userId="d633ebf8f4258fcb" providerId="LiveId" clId="{51882369-3A24-4FB6-9D01-CFD3C8892F3E}" dt="2022-11-01T16:48:31.096" v="2000" actId="255"/>
          <ac:graphicFrameMkLst>
            <pc:docMk/>
            <pc:sldMk cId="2732435400" sldId="268"/>
            <ac:graphicFrameMk id="5" creationId="{4E1271E2-A58F-45EB-899A-B2C877FED526}"/>
          </ac:graphicFrameMkLst>
        </pc:graphicFrameChg>
      </pc:sldChg>
      <pc:sldChg chg="modSp mod ord">
        <pc:chgData name="Kathryn Masson" userId="d633ebf8f4258fcb" providerId="LiveId" clId="{51882369-3A24-4FB6-9D01-CFD3C8892F3E}" dt="2022-11-01T16:41:52.576" v="1634"/>
        <pc:sldMkLst>
          <pc:docMk/>
          <pc:sldMk cId="2415314456" sldId="270"/>
        </pc:sldMkLst>
        <pc:spChg chg="mod">
          <ac:chgData name="Kathryn Masson" userId="d633ebf8f4258fcb" providerId="LiveId" clId="{51882369-3A24-4FB6-9D01-CFD3C8892F3E}" dt="2022-11-01T16:40:01.604" v="1615" actId="20577"/>
          <ac:spMkLst>
            <pc:docMk/>
            <pc:sldMk cId="2415314456" sldId="270"/>
            <ac:spMk id="4" creationId="{BFDCAD73-89D6-46F0-86C6-8E4FBA8540C9}"/>
          </ac:spMkLst>
        </pc:spChg>
      </pc:sldChg>
      <pc:sldChg chg="ord">
        <pc:chgData name="Kathryn Masson" userId="d633ebf8f4258fcb" providerId="LiveId" clId="{51882369-3A24-4FB6-9D01-CFD3C8892F3E}" dt="2022-11-01T16:41:37.274" v="1632"/>
        <pc:sldMkLst>
          <pc:docMk/>
          <pc:sldMk cId="1244164392" sldId="271"/>
        </pc:sldMkLst>
      </pc:sldChg>
      <pc:sldChg chg="ord">
        <pc:chgData name="Kathryn Masson" userId="d633ebf8f4258fcb" providerId="LiveId" clId="{51882369-3A24-4FB6-9D01-CFD3C8892F3E}" dt="2022-11-01T16:42:01.879" v="1636"/>
        <pc:sldMkLst>
          <pc:docMk/>
          <pc:sldMk cId="805072965" sldId="272"/>
        </pc:sldMkLst>
      </pc:sldChg>
      <pc:sldChg chg="del">
        <pc:chgData name="Kathryn Masson" userId="d633ebf8f4258fcb" providerId="LiveId" clId="{51882369-3A24-4FB6-9D01-CFD3C8892F3E}" dt="2022-11-01T16:41:10.953" v="1630" actId="2696"/>
        <pc:sldMkLst>
          <pc:docMk/>
          <pc:sldMk cId="3161184327" sldId="273"/>
        </pc:sldMkLst>
      </pc:sldChg>
      <pc:sldChg chg="modSp mod ord">
        <pc:chgData name="Kathryn Masson" userId="d633ebf8f4258fcb" providerId="LiveId" clId="{51882369-3A24-4FB6-9D01-CFD3C8892F3E}" dt="2022-11-01T16:53:04.831" v="2212"/>
        <pc:sldMkLst>
          <pc:docMk/>
          <pc:sldMk cId="4272068836" sldId="274"/>
        </pc:sldMkLst>
        <pc:picChg chg="mod">
          <ac:chgData name="Kathryn Masson" userId="d633ebf8f4258fcb" providerId="LiveId" clId="{51882369-3A24-4FB6-9D01-CFD3C8892F3E}" dt="2022-11-01T16:53:00.725" v="2210" actId="14100"/>
          <ac:picMkLst>
            <pc:docMk/>
            <pc:sldMk cId="4272068836" sldId="274"/>
            <ac:picMk id="4" creationId="{0C292C7B-1FCC-428A-82FF-F582E76C4FF3}"/>
          </ac:picMkLst>
        </pc:picChg>
      </pc:sldChg>
      <pc:sldChg chg="del">
        <pc:chgData name="Kathryn Masson" userId="d633ebf8f4258fcb" providerId="LiveId" clId="{51882369-3A24-4FB6-9D01-CFD3C8892F3E}" dt="2022-10-31T14:15:26.261" v="929" actId="2696"/>
        <pc:sldMkLst>
          <pc:docMk/>
          <pc:sldMk cId="725930442" sldId="275"/>
        </pc:sldMkLst>
      </pc:sldChg>
      <pc:sldChg chg="modSp mod">
        <pc:chgData name="Kathryn Masson" userId="d633ebf8f4258fcb" providerId="LiveId" clId="{51882369-3A24-4FB6-9D01-CFD3C8892F3E}" dt="2022-11-01T16:54:48.836" v="2336" actId="20577"/>
        <pc:sldMkLst>
          <pc:docMk/>
          <pc:sldMk cId="3393824127" sldId="277"/>
        </pc:sldMkLst>
        <pc:graphicFrameChg chg="mod modGraphic">
          <ac:chgData name="Kathryn Masson" userId="d633ebf8f4258fcb" providerId="LiveId" clId="{51882369-3A24-4FB6-9D01-CFD3C8892F3E}" dt="2022-11-01T16:54:48.836" v="2336" actId="20577"/>
          <ac:graphicFrameMkLst>
            <pc:docMk/>
            <pc:sldMk cId="3393824127" sldId="277"/>
            <ac:graphicFrameMk id="5" creationId="{4E1271E2-A58F-45EB-899A-B2C877FED526}"/>
          </ac:graphicFrameMkLst>
        </pc:graphicFrameChg>
      </pc:sldChg>
      <pc:sldChg chg="modSp mod">
        <pc:chgData name="Kathryn Masson" userId="d633ebf8f4258fcb" providerId="LiveId" clId="{51882369-3A24-4FB6-9D01-CFD3C8892F3E}" dt="2022-10-31T13:52:37.442" v="204" actId="20577"/>
        <pc:sldMkLst>
          <pc:docMk/>
          <pc:sldMk cId="3819288203" sldId="278"/>
        </pc:sldMkLst>
        <pc:graphicFrameChg chg="modGraphic">
          <ac:chgData name="Kathryn Masson" userId="d633ebf8f4258fcb" providerId="LiveId" clId="{51882369-3A24-4FB6-9D01-CFD3C8892F3E}" dt="2022-10-31T13:52:37.442" v="204" actId="20577"/>
          <ac:graphicFrameMkLst>
            <pc:docMk/>
            <pc:sldMk cId="3819288203" sldId="278"/>
            <ac:graphicFrameMk id="2" creationId="{959A0A55-D071-4345-ACBD-E4F922A4F5D3}"/>
          </ac:graphicFrameMkLst>
        </pc:graphicFrameChg>
      </pc:sldChg>
      <pc:sldChg chg="addSp delSp modSp mod ord">
        <pc:chgData name="Kathryn Masson" userId="d633ebf8f4258fcb" providerId="LiveId" clId="{51882369-3A24-4FB6-9D01-CFD3C8892F3E}" dt="2022-11-01T16:46:02.647" v="1802"/>
        <pc:sldMkLst>
          <pc:docMk/>
          <pc:sldMk cId="800011557" sldId="279"/>
        </pc:sldMkLst>
        <pc:spChg chg="add mod">
          <ac:chgData name="Kathryn Masson" userId="d633ebf8f4258fcb" providerId="LiveId" clId="{51882369-3A24-4FB6-9D01-CFD3C8892F3E}" dt="2022-11-01T16:43:46.750" v="1708" actId="20577"/>
          <ac:spMkLst>
            <pc:docMk/>
            <pc:sldMk cId="800011557" sldId="279"/>
            <ac:spMk id="2" creationId="{88152E8D-3001-A8B6-F525-4C7A3A1D5747}"/>
          </ac:spMkLst>
        </pc:spChg>
        <pc:spChg chg="add del mod">
          <ac:chgData name="Kathryn Masson" userId="d633ebf8f4258fcb" providerId="LiveId" clId="{51882369-3A24-4FB6-9D01-CFD3C8892F3E}" dt="2022-11-01T16:44:19.126" v="1718"/>
          <ac:spMkLst>
            <pc:docMk/>
            <pc:sldMk cId="800011557" sldId="279"/>
            <ac:spMk id="3" creationId="{EE62F2BB-D3B4-2F9A-5B7C-3174CCF6EADB}"/>
          </ac:spMkLst>
        </pc:spChg>
        <pc:spChg chg="add mod">
          <ac:chgData name="Kathryn Masson" userId="d633ebf8f4258fcb" providerId="LiveId" clId="{51882369-3A24-4FB6-9D01-CFD3C8892F3E}" dt="2022-11-01T16:44:58.892" v="1772" actId="1076"/>
          <ac:spMkLst>
            <pc:docMk/>
            <pc:sldMk cId="800011557" sldId="279"/>
            <ac:spMk id="4" creationId="{A7786320-868F-99E3-D0FE-3CEB01CB3E99}"/>
          </ac:spMkLst>
        </pc:spChg>
        <pc:picChg chg="add mod">
          <ac:chgData name="Kathryn Masson" userId="d633ebf8f4258fcb" providerId="LiveId" clId="{51882369-3A24-4FB6-9D01-CFD3C8892F3E}" dt="2022-11-01T16:45:28.195" v="1779" actId="14100"/>
          <ac:picMkLst>
            <pc:docMk/>
            <pc:sldMk cId="800011557" sldId="279"/>
            <ac:picMk id="5" creationId="{1D712075-7244-2066-161D-784D0277B239}"/>
          </ac:picMkLst>
        </pc:picChg>
        <pc:picChg chg="add mod">
          <ac:chgData name="Kathryn Masson" userId="d633ebf8f4258fcb" providerId="LiveId" clId="{51882369-3A24-4FB6-9D01-CFD3C8892F3E}" dt="2022-11-01T16:45:34.331" v="1781" actId="14100"/>
          <ac:picMkLst>
            <pc:docMk/>
            <pc:sldMk cId="800011557" sldId="279"/>
            <ac:picMk id="6" creationId="{33607684-F1A6-4AF6-0649-D13981536810}"/>
          </ac:picMkLst>
        </pc:picChg>
        <pc:picChg chg="mod">
          <ac:chgData name="Kathryn Masson" userId="d633ebf8f4258fcb" providerId="LiveId" clId="{51882369-3A24-4FB6-9D01-CFD3C8892F3E}" dt="2022-11-01T16:44:50.756" v="1770" actId="1076"/>
          <ac:picMkLst>
            <pc:docMk/>
            <pc:sldMk cId="800011557" sldId="279"/>
            <ac:picMk id="1026" creationId="{28E6E0C3-4901-1F06-67C9-D2E12F118A4B}"/>
          </ac:picMkLst>
        </pc:picChg>
        <pc:picChg chg="mod">
          <ac:chgData name="Kathryn Masson" userId="d633ebf8f4258fcb" providerId="LiveId" clId="{51882369-3A24-4FB6-9D01-CFD3C8892F3E}" dt="2022-11-01T16:44:52.860" v="1771" actId="1076"/>
          <ac:picMkLst>
            <pc:docMk/>
            <pc:sldMk cId="800011557" sldId="279"/>
            <ac:picMk id="1027" creationId="{99A17BFE-D326-5CB8-DFA1-4CB4A6981765}"/>
          </ac:picMkLst>
        </pc:picChg>
        <pc:picChg chg="mod">
          <ac:chgData name="Kathryn Masson" userId="d633ebf8f4258fcb" providerId="LiveId" clId="{51882369-3A24-4FB6-9D01-CFD3C8892F3E}" dt="2022-11-01T16:44:49.059" v="1769" actId="1076"/>
          <ac:picMkLst>
            <pc:docMk/>
            <pc:sldMk cId="800011557" sldId="279"/>
            <ac:picMk id="1028" creationId="{97E04940-8B51-B0E2-3C08-399B44673816}"/>
          </ac:picMkLst>
        </pc:picChg>
      </pc:sldChg>
      <pc:sldChg chg="del">
        <pc:chgData name="Kathryn Masson" userId="d633ebf8f4258fcb" providerId="LiveId" clId="{51882369-3A24-4FB6-9D01-CFD3C8892F3E}" dt="2022-11-01T16:45:40.611" v="1782" actId="2696"/>
        <pc:sldMkLst>
          <pc:docMk/>
          <pc:sldMk cId="3119530430" sldId="280"/>
        </pc:sldMkLst>
      </pc:sldChg>
      <pc:sldChg chg="modSp mod">
        <pc:chgData name="Kathryn Masson" userId="d633ebf8f4258fcb" providerId="LiveId" clId="{51882369-3A24-4FB6-9D01-CFD3C8892F3E}" dt="2022-11-01T16:49:39.393" v="2048" actId="20577"/>
        <pc:sldMkLst>
          <pc:docMk/>
          <pc:sldMk cId="191054365" sldId="281"/>
        </pc:sldMkLst>
        <pc:spChg chg="mod">
          <ac:chgData name="Kathryn Masson" userId="d633ebf8f4258fcb" providerId="LiveId" clId="{51882369-3A24-4FB6-9D01-CFD3C8892F3E}" dt="2022-10-31T14:15:41.189" v="938" actId="20577"/>
          <ac:spMkLst>
            <pc:docMk/>
            <pc:sldMk cId="191054365" sldId="281"/>
            <ac:spMk id="2" creationId="{7306E6C7-6720-DB5D-A5A6-53609C8418D7}"/>
          </ac:spMkLst>
        </pc:spChg>
        <pc:graphicFrameChg chg="mod modGraphic">
          <ac:chgData name="Kathryn Masson" userId="d633ebf8f4258fcb" providerId="LiveId" clId="{51882369-3A24-4FB6-9D01-CFD3C8892F3E}" dt="2022-11-01T16:49:39.393" v="2048" actId="20577"/>
          <ac:graphicFrameMkLst>
            <pc:docMk/>
            <pc:sldMk cId="191054365" sldId="281"/>
            <ac:graphicFrameMk id="6" creationId="{8C9991F7-B69D-D451-4B6E-4EDE81686B1E}"/>
          </ac:graphicFrameMkLst>
        </pc:graphicFrameChg>
      </pc:sldChg>
      <pc:sldChg chg="delSp modSp new mod">
        <pc:chgData name="Kathryn Masson" userId="d633ebf8f4258fcb" providerId="LiveId" clId="{51882369-3A24-4FB6-9D01-CFD3C8892F3E}" dt="2022-11-01T16:52:07.040" v="2209" actId="20577"/>
        <pc:sldMkLst>
          <pc:docMk/>
          <pc:sldMk cId="1832148852" sldId="282"/>
        </pc:sldMkLst>
        <pc:spChg chg="mod">
          <ac:chgData name="Kathryn Masson" userId="d633ebf8f4258fcb" providerId="LiveId" clId="{51882369-3A24-4FB6-9D01-CFD3C8892F3E}" dt="2022-11-01T16:52:07.040" v="2209" actId="20577"/>
          <ac:spMkLst>
            <pc:docMk/>
            <pc:sldMk cId="1832148852" sldId="282"/>
            <ac:spMk id="2" creationId="{E76C9DF7-2B42-1701-5521-C2EB11E6C683}"/>
          </ac:spMkLst>
        </pc:spChg>
        <pc:spChg chg="del mod">
          <ac:chgData name="Kathryn Masson" userId="d633ebf8f4258fcb" providerId="LiveId" clId="{51882369-3A24-4FB6-9D01-CFD3C8892F3E}" dt="2022-11-01T16:52:03.751" v="2208" actId="21"/>
          <ac:spMkLst>
            <pc:docMk/>
            <pc:sldMk cId="1832148852" sldId="282"/>
            <ac:spMk id="3" creationId="{86E66BF0-EB9D-46DA-5A49-F86706B956B3}"/>
          </ac:spMkLst>
        </pc:spChg>
      </pc:sldChg>
    </pc:docChg>
  </pc:docChgLst>
  <pc:docChgLst>
    <pc:chgData name="Kathryn Masson" userId="d633ebf8f4258fcb" providerId="LiveId" clId="{FD506E52-E747-4282-9C0F-EE9D59B2D50F}"/>
    <pc:docChg chg="undo custSel addSld delSld modSld sldOrd">
      <pc:chgData name="Kathryn Masson" userId="d633ebf8f4258fcb" providerId="LiveId" clId="{FD506E52-E747-4282-9C0F-EE9D59B2D50F}" dt="2023-11-22T09:35:50.233" v="3029" actId="20577"/>
      <pc:docMkLst>
        <pc:docMk/>
      </pc:docMkLst>
      <pc:sldChg chg="addSp modSp mod modNotes">
        <pc:chgData name="Kathryn Masson" userId="d633ebf8f4258fcb" providerId="LiveId" clId="{FD506E52-E747-4282-9C0F-EE9D59B2D50F}" dt="2023-10-14T12:55:09.373" v="703" actId="20577"/>
        <pc:sldMkLst>
          <pc:docMk/>
          <pc:sldMk cId="3472689596" sldId="259"/>
        </pc:sldMkLst>
        <pc:spChg chg="add mod">
          <ac:chgData name="Kathryn Masson" userId="d633ebf8f4258fcb" providerId="LiveId" clId="{FD506E52-E747-4282-9C0F-EE9D59B2D50F}" dt="2023-10-14T10:22:55.595" v="73" actId="20577"/>
          <ac:spMkLst>
            <pc:docMk/>
            <pc:sldMk cId="3472689596" sldId="259"/>
            <ac:spMk id="10" creationId="{83E9B13D-403E-6BF5-74EB-40846DF509BF}"/>
          </ac:spMkLst>
        </pc:spChg>
        <pc:spChg chg="mod">
          <ac:chgData name="Kathryn Masson" userId="d633ebf8f4258fcb" providerId="LiveId" clId="{FD506E52-E747-4282-9C0F-EE9D59B2D50F}" dt="2023-10-14T10:19:59.694" v="8" actId="1076"/>
          <ac:spMkLst>
            <pc:docMk/>
            <pc:sldMk cId="3472689596" sldId="259"/>
            <ac:spMk id="24" creationId="{3E7D4A01-2B0B-4180-AA6D-D322DE4154EB}"/>
          </ac:spMkLst>
        </pc:spChg>
        <pc:grpChg chg="mod">
          <ac:chgData name="Kathryn Masson" userId="d633ebf8f4258fcb" providerId="LiveId" clId="{FD506E52-E747-4282-9C0F-EE9D59B2D50F}" dt="2023-10-14T10:24:20.808" v="81" actId="1076"/>
          <ac:grpSpMkLst>
            <pc:docMk/>
            <pc:sldMk cId="3472689596" sldId="259"/>
            <ac:grpSpMk id="26" creationId="{81313CF7-326E-4EB0-9473-DC2A8E2DDEDB}"/>
          </ac:grpSpMkLst>
        </pc:grpChg>
        <pc:grpChg chg="mod">
          <ac:chgData name="Kathryn Masson" userId="d633ebf8f4258fcb" providerId="LiveId" clId="{FD506E52-E747-4282-9C0F-EE9D59B2D50F}" dt="2023-10-14T10:20:46.150" v="14" actId="1076"/>
          <ac:grpSpMkLst>
            <pc:docMk/>
            <pc:sldMk cId="3472689596" sldId="259"/>
            <ac:grpSpMk id="34" creationId="{08C0381A-B4D9-448F-92F3-9915B7308F88}"/>
          </ac:grpSpMkLst>
        </pc:grpChg>
        <pc:grpChg chg="mod">
          <ac:chgData name="Kathryn Masson" userId="d633ebf8f4258fcb" providerId="LiveId" clId="{FD506E52-E747-4282-9C0F-EE9D59B2D50F}" dt="2023-10-14T10:20:13.827" v="10" actId="1076"/>
          <ac:grpSpMkLst>
            <pc:docMk/>
            <pc:sldMk cId="3472689596" sldId="259"/>
            <ac:grpSpMk id="39" creationId="{B15611C0-0E32-489F-BA96-2C42F413151E}"/>
          </ac:grpSpMkLst>
        </pc:grpChg>
        <pc:grpChg chg="mod">
          <ac:chgData name="Kathryn Masson" userId="d633ebf8f4258fcb" providerId="LiveId" clId="{FD506E52-E747-4282-9C0F-EE9D59B2D50F}" dt="2023-10-14T10:24:50.037" v="82" actId="1076"/>
          <ac:grpSpMkLst>
            <pc:docMk/>
            <pc:sldMk cId="3472689596" sldId="259"/>
            <ac:grpSpMk id="41" creationId="{D185F5A8-5D8B-4F2F-B79F-388EB6813775}"/>
          </ac:grpSpMkLst>
        </pc:grpChg>
        <pc:picChg chg="add mod">
          <ac:chgData name="Kathryn Masson" userId="d633ebf8f4258fcb" providerId="LiveId" clId="{FD506E52-E747-4282-9C0F-EE9D59B2D50F}" dt="2023-10-14T10:19:17.048" v="1" actId="1076"/>
          <ac:picMkLst>
            <pc:docMk/>
            <pc:sldMk cId="3472689596" sldId="259"/>
            <ac:picMk id="8" creationId="{B690C717-C120-213C-A014-10E7EDD175FD}"/>
          </ac:picMkLst>
        </pc:picChg>
        <pc:picChg chg="add mod">
          <ac:chgData name="Kathryn Masson" userId="d633ebf8f4258fcb" providerId="LiveId" clId="{FD506E52-E747-4282-9C0F-EE9D59B2D50F}" dt="2023-10-14T10:24:17.106" v="79" actId="14100"/>
          <ac:picMkLst>
            <pc:docMk/>
            <pc:sldMk cId="3472689596" sldId="259"/>
            <ac:picMk id="14" creationId="{8D196082-BA04-5C6D-CD94-C34DF9769994}"/>
          </ac:picMkLst>
        </pc:picChg>
      </pc:sldChg>
      <pc:sldChg chg="modSp mod">
        <pc:chgData name="Kathryn Masson" userId="d633ebf8f4258fcb" providerId="LiveId" clId="{FD506E52-E747-4282-9C0F-EE9D59B2D50F}" dt="2023-10-25T17:00:21.912" v="2675" actId="20577"/>
        <pc:sldMkLst>
          <pc:docMk/>
          <pc:sldMk cId="3529420476" sldId="261"/>
        </pc:sldMkLst>
        <pc:graphicFrameChg chg="mod modGraphic">
          <ac:chgData name="Kathryn Masson" userId="d633ebf8f4258fcb" providerId="LiveId" clId="{FD506E52-E747-4282-9C0F-EE9D59B2D50F}" dt="2023-10-25T17:00:21.912" v="2675" actId="20577"/>
          <ac:graphicFrameMkLst>
            <pc:docMk/>
            <pc:sldMk cId="3529420476" sldId="261"/>
            <ac:graphicFrameMk id="5" creationId="{4E1271E2-A58F-45EB-899A-B2C877FED526}"/>
          </ac:graphicFrameMkLst>
        </pc:graphicFrameChg>
      </pc:sldChg>
      <pc:sldChg chg="modSp mod">
        <pc:chgData name="Kathryn Masson" userId="d633ebf8f4258fcb" providerId="LiveId" clId="{FD506E52-E747-4282-9C0F-EE9D59B2D50F}" dt="2023-10-14T10:35:12.944" v="521" actId="1035"/>
        <pc:sldMkLst>
          <pc:docMk/>
          <pc:sldMk cId="3439156768" sldId="262"/>
        </pc:sldMkLst>
        <pc:graphicFrameChg chg="mod">
          <ac:chgData name="Kathryn Masson" userId="d633ebf8f4258fcb" providerId="LiveId" clId="{FD506E52-E747-4282-9C0F-EE9D59B2D50F}" dt="2023-10-14T10:35:12.944" v="521" actId="1035"/>
          <ac:graphicFrameMkLst>
            <pc:docMk/>
            <pc:sldMk cId="3439156768" sldId="262"/>
            <ac:graphicFrameMk id="5" creationId="{4E1271E2-A58F-45EB-899A-B2C877FED526}"/>
          </ac:graphicFrameMkLst>
        </pc:graphicFrameChg>
      </pc:sldChg>
      <pc:sldChg chg="modSp mod">
        <pc:chgData name="Kathryn Masson" userId="d633ebf8f4258fcb" providerId="LiveId" clId="{FD506E52-E747-4282-9C0F-EE9D59B2D50F}" dt="2023-10-25T17:03:13.234" v="2937" actId="20577"/>
        <pc:sldMkLst>
          <pc:docMk/>
          <pc:sldMk cId="298658747" sldId="263"/>
        </pc:sldMkLst>
        <pc:graphicFrameChg chg="modGraphic">
          <ac:chgData name="Kathryn Masson" userId="d633ebf8f4258fcb" providerId="LiveId" clId="{FD506E52-E747-4282-9C0F-EE9D59B2D50F}" dt="2023-10-25T17:03:13.234" v="2937" actId="20577"/>
          <ac:graphicFrameMkLst>
            <pc:docMk/>
            <pc:sldMk cId="298658747" sldId="263"/>
            <ac:graphicFrameMk id="5" creationId="{4E1271E2-A58F-45EB-899A-B2C877FED526}"/>
          </ac:graphicFrameMkLst>
        </pc:graphicFrameChg>
      </pc:sldChg>
      <pc:sldChg chg="modSp mod">
        <pc:chgData name="Kathryn Masson" userId="d633ebf8f4258fcb" providerId="LiveId" clId="{FD506E52-E747-4282-9C0F-EE9D59B2D50F}" dt="2023-10-25T16:54:46.114" v="2036" actId="21"/>
        <pc:sldMkLst>
          <pc:docMk/>
          <pc:sldMk cId="2155701287" sldId="264"/>
        </pc:sldMkLst>
        <pc:graphicFrameChg chg="mod modGraphic">
          <ac:chgData name="Kathryn Masson" userId="d633ebf8f4258fcb" providerId="LiveId" clId="{FD506E52-E747-4282-9C0F-EE9D59B2D50F}" dt="2023-10-25T16:54:46.114" v="2036" actId="21"/>
          <ac:graphicFrameMkLst>
            <pc:docMk/>
            <pc:sldMk cId="2155701287" sldId="264"/>
            <ac:graphicFrameMk id="5" creationId="{4E1271E2-A58F-45EB-899A-B2C877FED526}"/>
          </ac:graphicFrameMkLst>
        </pc:graphicFrameChg>
      </pc:sldChg>
      <pc:sldChg chg="modSp mod ord">
        <pc:chgData name="Kathryn Masson" userId="d633ebf8f4258fcb" providerId="LiveId" clId="{FD506E52-E747-4282-9C0F-EE9D59B2D50F}" dt="2023-10-25T17:01:43.926" v="2788" actId="20577"/>
        <pc:sldMkLst>
          <pc:docMk/>
          <pc:sldMk cId="2732435400" sldId="268"/>
        </pc:sldMkLst>
        <pc:graphicFrameChg chg="modGraphic">
          <ac:chgData name="Kathryn Masson" userId="d633ebf8f4258fcb" providerId="LiveId" clId="{FD506E52-E747-4282-9C0F-EE9D59B2D50F}" dt="2023-10-25T17:01:43.926" v="2788" actId="20577"/>
          <ac:graphicFrameMkLst>
            <pc:docMk/>
            <pc:sldMk cId="2732435400" sldId="268"/>
            <ac:graphicFrameMk id="5" creationId="{4E1271E2-A58F-45EB-899A-B2C877FED526}"/>
          </ac:graphicFrameMkLst>
        </pc:graphicFrameChg>
      </pc:sldChg>
      <pc:sldChg chg="modSp mod">
        <pc:chgData name="Kathryn Masson" userId="d633ebf8f4258fcb" providerId="LiveId" clId="{FD506E52-E747-4282-9C0F-EE9D59B2D50F}" dt="2023-10-25T16:51:30.148" v="1894" actId="207"/>
        <pc:sldMkLst>
          <pc:docMk/>
          <pc:sldMk cId="3819288203" sldId="278"/>
        </pc:sldMkLst>
        <pc:graphicFrameChg chg="modGraphic">
          <ac:chgData name="Kathryn Masson" userId="d633ebf8f4258fcb" providerId="LiveId" clId="{FD506E52-E747-4282-9C0F-EE9D59B2D50F}" dt="2023-10-25T16:51:30.148" v="1894" actId="207"/>
          <ac:graphicFrameMkLst>
            <pc:docMk/>
            <pc:sldMk cId="3819288203" sldId="278"/>
            <ac:graphicFrameMk id="2" creationId="{959A0A55-D071-4345-ACBD-E4F922A4F5D3}"/>
          </ac:graphicFrameMkLst>
        </pc:graphicFrameChg>
      </pc:sldChg>
      <pc:sldChg chg="new del">
        <pc:chgData name="Kathryn Masson" userId="d633ebf8f4258fcb" providerId="LiveId" clId="{FD506E52-E747-4282-9C0F-EE9D59B2D50F}" dt="2023-10-14T10:32:51.944" v="352" actId="2696"/>
        <pc:sldMkLst>
          <pc:docMk/>
          <pc:sldMk cId="255132727" sldId="283"/>
        </pc:sldMkLst>
      </pc:sldChg>
      <pc:sldChg chg="modSp new mod">
        <pc:chgData name="Kathryn Masson" userId="d633ebf8f4258fcb" providerId="LiveId" clId="{FD506E52-E747-4282-9C0F-EE9D59B2D50F}" dt="2023-10-14T10:31:44.564" v="336" actId="20577"/>
        <pc:sldMkLst>
          <pc:docMk/>
          <pc:sldMk cId="1410614073" sldId="284"/>
        </pc:sldMkLst>
        <pc:spChg chg="mod">
          <ac:chgData name="Kathryn Masson" userId="d633ebf8f4258fcb" providerId="LiveId" clId="{FD506E52-E747-4282-9C0F-EE9D59B2D50F}" dt="2023-10-14T10:31:44.564" v="336" actId="20577"/>
          <ac:spMkLst>
            <pc:docMk/>
            <pc:sldMk cId="1410614073" sldId="284"/>
            <ac:spMk id="2" creationId="{A63C5A1F-6721-D4CD-D3D2-C80A2753E0A1}"/>
          </ac:spMkLst>
        </pc:spChg>
      </pc:sldChg>
      <pc:sldChg chg="modSp add mod">
        <pc:chgData name="Kathryn Masson" userId="d633ebf8f4258fcb" providerId="LiveId" clId="{FD506E52-E747-4282-9C0F-EE9D59B2D50F}" dt="2023-11-22T09:35:50.233" v="3029" actId="20577"/>
        <pc:sldMkLst>
          <pc:docMk/>
          <pc:sldMk cId="860726892" sldId="285"/>
        </pc:sldMkLst>
        <pc:spChg chg="mod">
          <ac:chgData name="Kathryn Masson" userId="d633ebf8f4258fcb" providerId="LiveId" clId="{FD506E52-E747-4282-9C0F-EE9D59B2D50F}" dt="2023-10-25T17:01:55.311" v="2800" actId="20577"/>
          <ac:spMkLst>
            <pc:docMk/>
            <pc:sldMk cId="860726892" sldId="285"/>
            <ac:spMk id="2" creationId="{7306E6C7-6720-DB5D-A5A6-53609C8418D7}"/>
          </ac:spMkLst>
        </pc:spChg>
        <pc:graphicFrameChg chg="modGraphic">
          <ac:chgData name="Kathryn Masson" userId="d633ebf8f4258fcb" providerId="LiveId" clId="{FD506E52-E747-4282-9C0F-EE9D59B2D50F}" dt="2023-11-22T09:35:50.233" v="3029" actId="20577"/>
          <ac:graphicFrameMkLst>
            <pc:docMk/>
            <pc:sldMk cId="860726892" sldId="285"/>
            <ac:graphicFrameMk id="6" creationId="{8C9991F7-B69D-D451-4B6E-4EDE81686B1E}"/>
          </ac:graphicFrameMkLst>
        </pc:graphicFrameChg>
      </pc:sldChg>
      <pc:sldChg chg="modSp new del mod">
        <pc:chgData name="Kathryn Masson" userId="d633ebf8f4258fcb" providerId="LiveId" clId="{FD506E52-E747-4282-9C0F-EE9D59B2D50F}" dt="2023-10-25T16:50:18.449" v="1730" actId="2696"/>
        <pc:sldMkLst>
          <pc:docMk/>
          <pc:sldMk cId="3514120091" sldId="286"/>
        </pc:sldMkLst>
        <pc:spChg chg="mod">
          <ac:chgData name="Kathryn Masson" userId="d633ebf8f4258fcb" providerId="LiveId" clId="{FD506E52-E747-4282-9C0F-EE9D59B2D50F}" dt="2023-10-21T09:21:32.474" v="1727" actId="255"/>
          <ac:spMkLst>
            <pc:docMk/>
            <pc:sldMk cId="3514120091" sldId="286"/>
            <ac:spMk id="2" creationId="{93A33048-1E0D-CFAC-1F60-06328C2EA6DD}"/>
          </ac:spMkLst>
        </pc:spChg>
        <pc:spChg chg="mod">
          <ac:chgData name="Kathryn Masson" userId="d633ebf8f4258fcb" providerId="LiveId" clId="{FD506E52-E747-4282-9C0F-EE9D59B2D50F}" dt="2023-10-21T09:21:56.721" v="1729" actId="255"/>
          <ac:spMkLst>
            <pc:docMk/>
            <pc:sldMk cId="3514120091" sldId="286"/>
            <ac:spMk id="3" creationId="{FEAA9BC6-D10E-9A5E-A73A-C2F0CB590FE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D39AA6-A879-423F-B8D3-95536ACBE095}" type="doc">
      <dgm:prSet loTypeId="urn:microsoft.com/office/officeart/2005/8/layout/hProcess9" loCatId="process" qsTypeId="urn:microsoft.com/office/officeart/2005/8/quickstyle/simple1" qsCatId="simple" csTypeId="urn:microsoft.com/office/officeart/2005/8/colors/accent1_2" csCatId="accent1" phldr="1"/>
      <dgm:spPr/>
    </dgm:pt>
    <dgm:pt modelId="{C001350C-2B64-4EBC-BC06-C7BFC92630E0}">
      <dgm:prSet phldrT="[Text]" custT="1"/>
      <dgm:spPr>
        <a:solidFill>
          <a:srgbClr val="70AD47">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53340" tIns="53340" rIns="53340" bIns="53340" numCol="1" spcCol="1270" anchor="ctr" anchorCtr="0"/>
        <a:lstStyle/>
        <a:p>
          <a:pPr marL="0" marR="0" lvl="0" indent="0" algn="ctr" defTabSz="622300" eaLnBrk="1" fontAlgn="auto" latinLnBrk="0" hangingPunct="1">
            <a:lnSpc>
              <a:spcPct val="90000"/>
            </a:lnSpc>
            <a:spcBef>
              <a:spcPct val="0"/>
            </a:spcBef>
            <a:spcAft>
              <a:spcPct val="35000"/>
            </a:spcAft>
            <a:buClrTx/>
            <a:buSzTx/>
            <a:buFontTx/>
            <a:buNone/>
            <a:tabLst/>
            <a:defRPr/>
          </a:pPr>
          <a:r>
            <a:rPr lang="nb-NO" sz="1400" kern="1200" dirty="0" err="1">
              <a:solidFill>
                <a:prstClr val="white"/>
              </a:solidFill>
              <a:latin typeface="Calibri" panose="020F0502020204030204"/>
              <a:ea typeface="+mn-ea"/>
              <a:cs typeface="+mn-cs"/>
            </a:rPr>
            <a:t>Existing</a:t>
          </a:r>
          <a:r>
            <a:rPr lang="nb-NO" sz="1400" kern="1200" dirty="0">
              <a:solidFill>
                <a:prstClr val="white"/>
              </a:solidFill>
              <a:latin typeface="Calibri" panose="020F0502020204030204"/>
              <a:ea typeface="+mn-ea"/>
              <a:cs typeface="+mn-cs"/>
            </a:rPr>
            <a:t> guidelines</a:t>
          </a:r>
        </a:p>
        <a:p>
          <a:pPr marL="0" lvl="0" indent="0" algn="ctr" defTabSz="622300">
            <a:lnSpc>
              <a:spcPct val="90000"/>
            </a:lnSpc>
            <a:spcBef>
              <a:spcPct val="0"/>
            </a:spcBef>
            <a:spcAft>
              <a:spcPct val="35000"/>
            </a:spcAft>
            <a:buNone/>
          </a:pPr>
          <a:endParaRPr lang="nb-NO" sz="1400" kern="1200" dirty="0">
            <a:solidFill>
              <a:prstClr val="white"/>
            </a:solidFill>
            <a:latin typeface="Calibri" panose="020F0502020204030204"/>
            <a:ea typeface="+mn-ea"/>
            <a:cs typeface="+mn-cs"/>
          </a:endParaRPr>
        </a:p>
      </dgm:t>
    </dgm:pt>
    <dgm:pt modelId="{790298D8-5930-453B-AD95-82A58808BDBD}" type="parTrans" cxnId="{C449EEA1-6A08-4F54-9071-7790FE5B5770}">
      <dgm:prSet/>
      <dgm:spPr/>
      <dgm:t>
        <a:bodyPr/>
        <a:lstStyle/>
        <a:p>
          <a:endParaRPr lang="nb-NO"/>
        </a:p>
      </dgm:t>
    </dgm:pt>
    <dgm:pt modelId="{A1E4F545-CAD1-4AEB-B379-FE05E23D8D30}" type="sibTrans" cxnId="{C449EEA1-6A08-4F54-9071-7790FE5B5770}">
      <dgm:prSet/>
      <dgm:spPr/>
      <dgm:t>
        <a:bodyPr/>
        <a:lstStyle/>
        <a:p>
          <a:endParaRPr lang="nb-NO"/>
        </a:p>
      </dgm:t>
    </dgm:pt>
    <dgm:pt modelId="{1615F793-54F5-40F6-9461-35F63B2968B4}">
      <dgm:prSet/>
      <dgm:spPr/>
      <dgm:t>
        <a:bodyPr/>
        <a:lstStyle/>
        <a:p>
          <a:r>
            <a:rPr lang="en-GB"/>
            <a:t>Committee identify that amendments are required</a:t>
          </a:r>
          <a:endParaRPr lang="nb-NO" dirty="0"/>
        </a:p>
      </dgm:t>
    </dgm:pt>
    <dgm:pt modelId="{B0CC4F34-3F02-43DF-932D-01979ED13294}" type="parTrans" cxnId="{38419734-3E96-438B-A25D-A54AAFCC31C5}">
      <dgm:prSet/>
      <dgm:spPr/>
      <dgm:t>
        <a:bodyPr/>
        <a:lstStyle/>
        <a:p>
          <a:endParaRPr lang="nb-NO"/>
        </a:p>
      </dgm:t>
    </dgm:pt>
    <dgm:pt modelId="{D249E9D7-73D8-4F2E-AACE-4F196BF8F983}" type="sibTrans" cxnId="{38419734-3E96-438B-A25D-A54AAFCC31C5}">
      <dgm:prSet/>
      <dgm:spPr/>
      <dgm:t>
        <a:bodyPr/>
        <a:lstStyle/>
        <a:p>
          <a:endParaRPr lang="nb-NO"/>
        </a:p>
      </dgm:t>
    </dgm:pt>
    <dgm:pt modelId="{274E11FF-6DD8-419D-A66C-97464C3E7254}">
      <dgm:prSet/>
      <dgm:spPr/>
      <dgm:t>
        <a:bodyPr/>
        <a:lstStyle/>
        <a:p>
          <a:r>
            <a:rPr lang="en-GB" dirty="0"/>
            <a:t>Committee send out proposed amendments to the members before the AGM</a:t>
          </a:r>
          <a:endParaRPr lang="nb-NO" dirty="0"/>
        </a:p>
      </dgm:t>
    </dgm:pt>
    <dgm:pt modelId="{0422E174-6F8C-4686-982D-868574678111}" type="parTrans" cxnId="{A58096F0-76F1-4356-A205-B35A0FCAE6DC}">
      <dgm:prSet/>
      <dgm:spPr/>
      <dgm:t>
        <a:bodyPr/>
        <a:lstStyle/>
        <a:p>
          <a:endParaRPr lang="nb-NO"/>
        </a:p>
      </dgm:t>
    </dgm:pt>
    <dgm:pt modelId="{6799B69E-7BC5-4F21-9460-B2FF32750DDE}" type="sibTrans" cxnId="{A58096F0-76F1-4356-A205-B35A0FCAE6DC}">
      <dgm:prSet/>
      <dgm:spPr/>
      <dgm:t>
        <a:bodyPr/>
        <a:lstStyle/>
        <a:p>
          <a:endParaRPr lang="nb-NO"/>
        </a:p>
      </dgm:t>
    </dgm:pt>
    <dgm:pt modelId="{414AAEC3-700D-453A-8E92-AE25ED2F1E41}">
      <dgm:prSet/>
      <dgm:spPr/>
      <dgm:t>
        <a:bodyPr/>
        <a:lstStyle/>
        <a:p>
          <a:r>
            <a:rPr lang="en-GB"/>
            <a:t>Amendments are discussed and decided at the AGM</a:t>
          </a:r>
          <a:endParaRPr lang="nb-NO" dirty="0"/>
        </a:p>
      </dgm:t>
    </dgm:pt>
    <dgm:pt modelId="{D2FDE84F-1E89-462F-B171-24055679B54E}" type="parTrans" cxnId="{113EC323-68CA-4C02-9EA5-4ED6751C6E62}">
      <dgm:prSet/>
      <dgm:spPr/>
      <dgm:t>
        <a:bodyPr/>
        <a:lstStyle/>
        <a:p>
          <a:endParaRPr lang="nb-NO"/>
        </a:p>
      </dgm:t>
    </dgm:pt>
    <dgm:pt modelId="{D0DA022F-F7C4-48FD-97B7-738B929A67D9}" type="sibTrans" cxnId="{113EC323-68CA-4C02-9EA5-4ED6751C6E62}">
      <dgm:prSet/>
      <dgm:spPr/>
      <dgm:t>
        <a:bodyPr/>
        <a:lstStyle/>
        <a:p>
          <a:endParaRPr lang="nb-NO"/>
        </a:p>
      </dgm:t>
    </dgm:pt>
    <dgm:pt modelId="{993A6C4B-D678-46A9-B847-29FED78EF39A}">
      <dgm:prSet/>
      <dgm:spPr>
        <a:solidFill>
          <a:schemeClr val="accent6">
            <a:lumMod val="75000"/>
          </a:schemeClr>
        </a:solidFill>
      </dgm:spPr>
      <dgm:t>
        <a:bodyPr/>
        <a:lstStyle/>
        <a:p>
          <a:r>
            <a:rPr lang="en-GB"/>
            <a:t>Updated  guidelines for the year</a:t>
          </a:r>
          <a:endParaRPr lang="nb-NO" dirty="0"/>
        </a:p>
      </dgm:t>
    </dgm:pt>
    <dgm:pt modelId="{B0F4E29E-19BB-4B90-BE52-1454CE6E5A52}" type="parTrans" cxnId="{925D0240-EA97-4890-9F89-E28297CD51EF}">
      <dgm:prSet/>
      <dgm:spPr/>
      <dgm:t>
        <a:bodyPr/>
        <a:lstStyle/>
        <a:p>
          <a:endParaRPr lang="nb-NO"/>
        </a:p>
      </dgm:t>
    </dgm:pt>
    <dgm:pt modelId="{82E1DA86-295E-4096-B40B-B02ACC0885E7}" type="sibTrans" cxnId="{925D0240-EA97-4890-9F89-E28297CD51EF}">
      <dgm:prSet/>
      <dgm:spPr/>
      <dgm:t>
        <a:bodyPr/>
        <a:lstStyle/>
        <a:p>
          <a:endParaRPr lang="nb-NO"/>
        </a:p>
      </dgm:t>
    </dgm:pt>
    <dgm:pt modelId="{3092AA1A-68E6-4DE6-8791-128C25926081}" type="pres">
      <dgm:prSet presAssocID="{59D39AA6-A879-423F-B8D3-95536ACBE095}" presName="CompostProcess" presStyleCnt="0">
        <dgm:presLayoutVars>
          <dgm:dir/>
          <dgm:resizeHandles val="exact"/>
        </dgm:presLayoutVars>
      </dgm:prSet>
      <dgm:spPr/>
    </dgm:pt>
    <dgm:pt modelId="{B06B3F18-A2A3-4A17-82E6-D909BCE45D39}" type="pres">
      <dgm:prSet presAssocID="{59D39AA6-A879-423F-B8D3-95536ACBE095}" presName="arrow" presStyleLbl="bgShp" presStyleIdx="0" presStyleCnt="1"/>
      <dgm:spPr/>
    </dgm:pt>
    <dgm:pt modelId="{F3C22B0C-CCBD-4A3B-BAC3-7EDEFA55A1BF}" type="pres">
      <dgm:prSet presAssocID="{59D39AA6-A879-423F-B8D3-95536ACBE095}" presName="linearProcess" presStyleCnt="0"/>
      <dgm:spPr/>
    </dgm:pt>
    <dgm:pt modelId="{3C600730-B383-4128-AD8A-1BA5DA92E3E4}" type="pres">
      <dgm:prSet presAssocID="{C001350C-2B64-4EBC-BC06-C7BFC92630E0}" presName="textNode" presStyleLbl="node1" presStyleIdx="0" presStyleCnt="5">
        <dgm:presLayoutVars>
          <dgm:bulletEnabled val="1"/>
        </dgm:presLayoutVars>
      </dgm:prSet>
      <dgm:spPr>
        <a:xfrm>
          <a:off x="3486" y="841210"/>
          <a:ext cx="1981832" cy="1121613"/>
        </a:xfrm>
        <a:prstGeom prst="roundRect">
          <a:avLst/>
        </a:prstGeom>
      </dgm:spPr>
    </dgm:pt>
    <dgm:pt modelId="{BE355739-5618-4604-AC10-806B7C5167EE}" type="pres">
      <dgm:prSet presAssocID="{A1E4F545-CAD1-4AEB-B379-FE05E23D8D30}" presName="sibTrans" presStyleCnt="0"/>
      <dgm:spPr/>
    </dgm:pt>
    <dgm:pt modelId="{F8B8D6FB-2AAD-4CB5-8E5E-818232062D0C}" type="pres">
      <dgm:prSet presAssocID="{1615F793-54F5-40F6-9461-35F63B2968B4}" presName="textNode" presStyleLbl="node1" presStyleIdx="1" presStyleCnt="5">
        <dgm:presLayoutVars>
          <dgm:bulletEnabled val="1"/>
        </dgm:presLayoutVars>
      </dgm:prSet>
      <dgm:spPr/>
    </dgm:pt>
    <dgm:pt modelId="{EF24EB00-AA9E-4E68-9DE1-80AC6B8135EA}" type="pres">
      <dgm:prSet presAssocID="{D249E9D7-73D8-4F2E-AACE-4F196BF8F983}" presName="sibTrans" presStyleCnt="0"/>
      <dgm:spPr/>
    </dgm:pt>
    <dgm:pt modelId="{C8ECF9ED-98C1-4770-947C-E7C9B33606BF}" type="pres">
      <dgm:prSet presAssocID="{274E11FF-6DD8-419D-A66C-97464C3E7254}" presName="textNode" presStyleLbl="node1" presStyleIdx="2" presStyleCnt="5">
        <dgm:presLayoutVars>
          <dgm:bulletEnabled val="1"/>
        </dgm:presLayoutVars>
      </dgm:prSet>
      <dgm:spPr/>
    </dgm:pt>
    <dgm:pt modelId="{C4486576-9B08-4FB9-AB8D-29A7ECD6703F}" type="pres">
      <dgm:prSet presAssocID="{6799B69E-7BC5-4F21-9460-B2FF32750DDE}" presName="sibTrans" presStyleCnt="0"/>
      <dgm:spPr/>
    </dgm:pt>
    <dgm:pt modelId="{A59BCD18-6189-4646-B518-B466D7E2D776}" type="pres">
      <dgm:prSet presAssocID="{414AAEC3-700D-453A-8E92-AE25ED2F1E41}" presName="textNode" presStyleLbl="node1" presStyleIdx="3" presStyleCnt="5">
        <dgm:presLayoutVars>
          <dgm:bulletEnabled val="1"/>
        </dgm:presLayoutVars>
      </dgm:prSet>
      <dgm:spPr/>
    </dgm:pt>
    <dgm:pt modelId="{7C1710CA-E461-49E1-A29F-6E3385E97C8D}" type="pres">
      <dgm:prSet presAssocID="{D0DA022F-F7C4-48FD-97B7-738B929A67D9}" presName="sibTrans" presStyleCnt="0"/>
      <dgm:spPr/>
    </dgm:pt>
    <dgm:pt modelId="{5630A05B-54B3-46F0-9C07-26C1464A8FBF}" type="pres">
      <dgm:prSet presAssocID="{993A6C4B-D678-46A9-B847-29FED78EF39A}" presName="textNode" presStyleLbl="node1" presStyleIdx="4" presStyleCnt="5">
        <dgm:presLayoutVars>
          <dgm:bulletEnabled val="1"/>
        </dgm:presLayoutVars>
      </dgm:prSet>
      <dgm:spPr/>
    </dgm:pt>
  </dgm:ptLst>
  <dgm:cxnLst>
    <dgm:cxn modelId="{CDAD8B22-968F-4E06-8E2A-AC74A73E9A62}" type="presOf" srcId="{1615F793-54F5-40F6-9461-35F63B2968B4}" destId="{F8B8D6FB-2AAD-4CB5-8E5E-818232062D0C}" srcOrd="0" destOrd="0" presId="urn:microsoft.com/office/officeart/2005/8/layout/hProcess9"/>
    <dgm:cxn modelId="{113EC323-68CA-4C02-9EA5-4ED6751C6E62}" srcId="{59D39AA6-A879-423F-B8D3-95536ACBE095}" destId="{414AAEC3-700D-453A-8E92-AE25ED2F1E41}" srcOrd="3" destOrd="0" parTransId="{D2FDE84F-1E89-462F-B171-24055679B54E}" sibTransId="{D0DA022F-F7C4-48FD-97B7-738B929A67D9}"/>
    <dgm:cxn modelId="{82423934-4519-4AC1-8955-01A3ED2049D8}" type="presOf" srcId="{414AAEC3-700D-453A-8E92-AE25ED2F1E41}" destId="{A59BCD18-6189-4646-B518-B466D7E2D776}" srcOrd="0" destOrd="0" presId="urn:microsoft.com/office/officeart/2005/8/layout/hProcess9"/>
    <dgm:cxn modelId="{38419734-3E96-438B-A25D-A54AAFCC31C5}" srcId="{59D39AA6-A879-423F-B8D3-95536ACBE095}" destId="{1615F793-54F5-40F6-9461-35F63B2968B4}" srcOrd="1" destOrd="0" parTransId="{B0CC4F34-3F02-43DF-932D-01979ED13294}" sibTransId="{D249E9D7-73D8-4F2E-AACE-4F196BF8F983}"/>
    <dgm:cxn modelId="{925D0240-EA97-4890-9F89-E28297CD51EF}" srcId="{59D39AA6-A879-423F-B8D3-95536ACBE095}" destId="{993A6C4B-D678-46A9-B847-29FED78EF39A}" srcOrd="4" destOrd="0" parTransId="{B0F4E29E-19BB-4B90-BE52-1454CE6E5A52}" sibTransId="{82E1DA86-295E-4096-B40B-B02ACC0885E7}"/>
    <dgm:cxn modelId="{5C8E3853-585F-4D8F-AD4C-FB7CC6190A88}" type="presOf" srcId="{59D39AA6-A879-423F-B8D3-95536ACBE095}" destId="{3092AA1A-68E6-4DE6-8791-128C25926081}" srcOrd="0" destOrd="0" presId="urn:microsoft.com/office/officeart/2005/8/layout/hProcess9"/>
    <dgm:cxn modelId="{C0C9B37A-5049-4600-BB61-B569A2EAEF24}" type="presOf" srcId="{274E11FF-6DD8-419D-A66C-97464C3E7254}" destId="{C8ECF9ED-98C1-4770-947C-E7C9B33606BF}" srcOrd="0" destOrd="0" presId="urn:microsoft.com/office/officeart/2005/8/layout/hProcess9"/>
    <dgm:cxn modelId="{8766DC7C-372F-42B2-A790-17E0FD62801A}" type="presOf" srcId="{C001350C-2B64-4EBC-BC06-C7BFC92630E0}" destId="{3C600730-B383-4128-AD8A-1BA5DA92E3E4}" srcOrd="0" destOrd="0" presId="urn:microsoft.com/office/officeart/2005/8/layout/hProcess9"/>
    <dgm:cxn modelId="{C449EEA1-6A08-4F54-9071-7790FE5B5770}" srcId="{59D39AA6-A879-423F-B8D3-95536ACBE095}" destId="{C001350C-2B64-4EBC-BC06-C7BFC92630E0}" srcOrd="0" destOrd="0" parTransId="{790298D8-5930-453B-AD95-82A58808BDBD}" sibTransId="{A1E4F545-CAD1-4AEB-B379-FE05E23D8D30}"/>
    <dgm:cxn modelId="{6E2142A2-79E5-47FF-B782-6B63CFE254C9}" type="presOf" srcId="{993A6C4B-D678-46A9-B847-29FED78EF39A}" destId="{5630A05B-54B3-46F0-9C07-26C1464A8FBF}" srcOrd="0" destOrd="0" presId="urn:microsoft.com/office/officeart/2005/8/layout/hProcess9"/>
    <dgm:cxn modelId="{A58096F0-76F1-4356-A205-B35A0FCAE6DC}" srcId="{59D39AA6-A879-423F-B8D3-95536ACBE095}" destId="{274E11FF-6DD8-419D-A66C-97464C3E7254}" srcOrd="2" destOrd="0" parTransId="{0422E174-6F8C-4686-982D-868574678111}" sibTransId="{6799B69E-7BC5-4F21-9460-B2FF32750DDE}"/>
    <dgm:cxn modelId="{70B13B9F-FABE-4E96-BC26-5A53F6935640}" type="presParOf" srcId="{3092AA1A-68E6-4DE6-8791-128C25926081}" destId="{B06B3F18-A2A3-4A17-82E6-D909BCE45D39}" srcOrd="0" destOrd="0" presId="urn:microsoft.com/office/officeart/2005/8/layout/hProcess9"/>
    <dgm:cxn modelId="{521E97C2-F190-4D9F-B00F-8963D8BE2870}" type="presParOf" srcId="{3092AA1A-68E6-4DE6-8791-128C25926081}" destId="{F3C22B0C-CCBD-4A3B-BAC3-7EDEFA55A1BF}" srcOrd="1" destOrd="0" presId="urn:microsoft.com/office/officeart/2005/8/layout/hProcess9"/>
    <dgm:cxn modelId="{F3A8050C-757B-439D-9009-82677C3D396C}" type="presParOf" srcId="{F3C22B0C-CCBD-4A3B-BAC3-7EDEFA55A1BF}" destId="{3C600730-B383-4128-AD8A-1BA5DA92E3E4}" srcOrd="0" destOrd="0" presId="urn:microsoft.com/office/officeart/2005/8/layout/hProcess9"/>
    <dgm:cxn modelId="{6BBA2D6E-4368-41D6-B8D7-9DDA78145AB9}" type="presParOf" srcId="{F3C22B0C-CCBD-4A3B-BAC3-7EDEFA55A1BF}" destId="{BE355739-5618-4604-AC10-806B7C5167EE}" srcOrd="1" destOrd="0" presId="urn:microsoft.com/office/officeart/2005/8/layout/hProcess9"/>
    <dgm:cxn modelId="{E5571A34-165F-4048-9734-87448AB02214}" type="presParOf" srcId="{F3C22B0C-CCBD-4A3B-BAC3-7EDEFA55A1BF}" destId="{F8B8D6FB-2AAD-4CB5-8E5E-818232062D0C}" srcOrd="2" destOrd="0" presId="urn:microsoft.com/office/officeart/2005/8/layout/hProcess9"/>
    <dgm:cxn modelId="{DD9DE8B0-FADB-4ACF-B670-6CDB93BAAA4B}" type="presParOf" srcId="{F3C22B0C-CCBD-4A3B-BAC3-7EDEFA55A1BF}" destId="{EF24EB00-AA9E-4E68-9DE1-80AC6B8135EA}" srcOrd="3" destOrd="0" presId="urn:microsoft.com/office/officeart/2005/8/layout/hProcess9"/>
    <dgm:cxn modelId="{34556809-AEF9-43EB-A596-7A6066010FDD}" type="presParOf" srcId="{F3C22B0C-CCBD-4A3B-BAC3-7EDEFA55A1BF}" destId="{C8ECF9ED-98C1-4770-947C-E7C9B33606BF}" srcOrd="4" destOrd="0" presId="urn:microsoft.com/office/officeart/2005/8/layout/hProcess9"/>
    <dgm:cxn modelId="{1598C9F3-BE88-42A3-AF20-CCC746D02204}" type="presParOf" srcId="{F3C22B0C-CCBD-4A3B-BAC3-7EDEFA55A1BF}" destId="{C4486576-9B08-4FB9-AB8D-29A7ECD6703F}" srcOrd="5" destOrd="0" presId="urn:microsoft.com/office/officeart/2005/8/layout/hProcess9"/>
    <dgm:cxn modelId="{DD96F9A2-0676-4AF2-8DC0-40BA9A36962C}" type="presParOf" srcId="{F3C22B0C-CCBD-4A3B-BAC3-7EDEFA55A1BF}" destId="{A59BCD18-6189-4646-B518-B466D7E2D776}" srcOrd="6" destOrd="0" presId="urn:microsoft.com/office/officeart/2005/8/layout/hProcess9"/>
    <dgm:cxn modelId="{6B4EFA17-ED96-49BC-A66F-492465A12354}" type="presParOf" srcId="{F3C22B0C-CCBD-4A3B-BAC3-7EDEFA55A1BF}" destId="{7C1710CA-E461-49E1-A29F-6E3385E97C8D}" srcOrd="7" destOrd="0" presId="urn:microsoft.com/office/officeart/2005/8/layout/hProcess9"/>
    <dgm:cxn modelId="{6A39A501-C394-4A1C-964B-C39ABBC1E166}" type="presParOf" srcId="{F3C22B0C-CCBD-4A3B-BAC3-7EDEFA55A1BF}" destId="{5630A05B-54B3-46F0-9C07-26C1464A8FBF}"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B3F18-A2A3-4A17-82E6-D909BCE45D39}">
      <dsp:nvSpPr>
        <dsp:cNvPr id="0" name=""/>
        <dsp:cNvSpPr/>
      </dsp:nvSpPr>
      <dsp:spPr>
        <a:xfrm>
          <a:off x="787955" y="0"/>
          <a:ext cx="8930163" cy="280403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600730-B383-4128-AD8A-1BA5DA92E3E4}">
      <dsp:nvSpPr>
        <dsp:cNvPr id="0" name=""/>
        <dsp:cNvSpPr/>
      </dsp:nvSpPr>
      <dsp:spPr>
        <a:xfrm>
          <a:off x="4616" y="841210"/>
          <a:ext cx="2018623" cy="1121613"/>
        </a:xfrm>
        <a:prstGeom prst="roundRect">
          <a:avLst/>
        </a:prstGeom>
        <a:solidFill>
          <a:srgbClr val="70AD47">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lang="nb-NO" sz="1400" kern="1200" dirty="0" err="1">
              <a:solidFill>
                <a:prstClr val="white"/>
              </a:solidFill>
              <a:latin typeface="Calibri" panose="020F0502020204030204"/>
              <a:ea typeface="+mn-ea"/>
              <a:cs typeface="+mn-cs"/>
            </a:rPr>
            <a:t>Existing</a:t>
          </a:r>
          <a:r>
            <a:rPr lang="nb-NO" sz="1400" kern="1200" dirty="0">
              <a:solidFill>
                <a:prstClr val="white"/>
              </a:solidFill>
              <a:latin typeface="Calibri" panose="020F0502020204030204"/>
              <a:ea typeface="+mn-ea"/>
              <a:cs typeface="+mn-cs"/>
            </a:rPr>
            <a:t> guidelines</a:t>
          </a:r>
        </a:p>
        <a:p>
          <a:pPr marL="0" lvl="0" indent="0" algn="ctr" defTabSz="622300">
            <a:lnSpc>
              <a:spcPct val="90000"/>
            </a:lnSpc>
            <a:spcBef>
              <a:spcPct val="0"/>
            </a:spcBef>
            <a:spcAft>
              <a:spcPct val="35000"/>
            </a:spcAft>
            <a:buNone/>
          </a:pPr>
          <a:endParaRPr lang="nb-NO" sz="1400" kern="1200" dirty="0">
            <a:solidFill>
              <a:prstClr val="white"/>
            </a:solidFill>
            <a:latin typeface="Calibri" panose="020F0502020204030204"/>
            <a:ea typeface="+mn-ea"/>
            <a:cs typeface="+mn-cs"/>
          </a:endParaRPr>
        </a:p>
      </dsp:txBody>
      <dsp:txXfrm>
        <a:off x="59369" y="895963"/>
        <a:ext cx="1909117" cy="1012107"/>
      </dsp:txXfrm>
    </dsp:sp>
    <dsp:sp modelId="{F8B8D6FB-2AAD-4CB5-8E5E-818232062D0C}">
      <dsp:nvSpPr>
        <dsp:cNvPr id="0" name=""/>
        <dsp:cNvSpPr/>
      </dsp:nvSpPr>
      <dsp:spPr>
        <a:xfrm>
          <a:off x="2124171"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Committee identify that amendments are required</a:t>
          </a:r>
          <a:endParaRPr lang="nb-NO" sz="1400" kern="1200" dirty="0"/>
        </a:p>
      </dsp:txBody>
      <dsp:txXfrm>
        <a:off x="2178924" y="895963"/>
        <a:ext cx="1909117" cy="1012107"/>
      </dsp:txXfrm>
    </dsp:sp>
    <dsp:sp modelId="{C8ECF9ED-98C1-4770-947C-E7C9B33606BF}">
      <dsp:nvSpPr>
        <dsp:cNvPr id="0" name=""/>
        <dsp:cNvSpPr/>
      </dsp:nvSpPr>
      <dsp:spPr>
        <a:xfrm>
          <a:off x="4243725"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Committee send out proposed amendments to the members before the AGM</a:t>
          </a:r>
          <a:endParaRPr lang="nb-NO" sz="1400" kern="1200" dirty="0"/>
        </a:p>
      </dsp:txBody>
      <dsp:txXfrm>
        <a:off x="4298478" y="895963"/>
        <a:ext cx="1909117" cy="1012107"/>
      </dsp:txXfrm>
    </dsp:sp>
    <dsp:sp modelId="{A59BCD18-6189-4646-B518-B466D7E2D776}">
      <dsp:nvSpPr>
        <dsp:cNvPr id="0" name=""/>
        <dsp:cNvSpPr/>
      </dsp:nvSpPr>
      <dsp:spPr>
        <a:xfrm>
          <a:off x="6363280"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Amendments are discussed and decided at the AGM</a:t>
          </a:r>
          <a:endParaRPr lang="nb-NO" sz="1400" kern="1200" dirty="0"/>
        </a:p>
      </dsp:txBody>
      <dsp:txXfrm>
        <a:off x="6418033" y="895963"/>
        <a:ext cx="1909117" cy="1012107"/>
      </dsp:txXfrm>
    </dsp:sp>
    <dsp:sp modelId="{5630A05B-54B3-46F0-9C07-26C1464A8FBF}">
      <dsp:nvSpPr>
        <dsp:cNvPr id="0" name=""/>
        <dsp:cNvSpPr/>
      </dsp:nvSpPr>
      <dsp:spPr>
        <a:xfrm>
          <a:off x="8482834" y="841210"/>
          <a:ext cx="2018623" cy="1121613"/>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Updated  guidelines for the year</a:t>
          </a:r>
          <a:endParaRPr lang="nb-NO" sz="1400" kern="1200" dirty="0"/>
        </a:p>
      </dsp:txBody>
      <dsp:txXfrm>
        <a:off x="8537587" y="895963"/>
        <a:ext cx="1909117" cy="101210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810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313" y="0"/>
            <a:ext cx="2982912" cy="481013"/>
          </a:xfrm>
          <a:prstGeom prst="rect">
            <a:avLst/>
          </a:prstGeom>
        </p:spPr>
        <p:txBody>
          <a:bodyPr vert="horz" lIns="91440" tIns="45720" rIns="91440" bIns="45720" rtlCol="0"/>
          <a:lstStyle>
            <a:lvl1pPr algn="r">
              <a:defRPr sz="1200"/>
            </a:lvl1pPr>
          </a:lstStyle>
          <a:p>
            <a:fld id="{E570EB8F-94FD-4275-91CB-398B5A26B84F}" type="datetimeFigureOut">
              <a:rPr lang="en-GB" smtClean="0"/>
              <a:t>21/11/2023</a:t>
            </a:fld>
            <a:endParaRPr lang="en-GB"/>
          </a:p>
        </p:txBody>
      </p:sp>
      <p:sp>
        <p:nvSpPr>
          <p:cNvPr id="4" name="Slide Image Placeholder 3"/>
          <p:cNvSpPr>
            <a:spLocks noGrp="1" noRot="1" noChangeAspect="1"/>
          </p:cNvSpPr>
          <p:nvPr>
            <p:ph type="sldImg" idx="2"/>
          </p:nvPr>
        </p:nvSpPr>
        <p:spPr>
          <a:xfrm>
            <a:off x="565150" y="1198563"/>
            <a:ext cx="5753100" cy="32369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614863"/>
            <a:ext cx="5505450" cy="3775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07488"/>
            <a:ext cx="2982913" cy="4810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313" y="9107488"/>
            <a:ext cx="2982912" cy="481012"/>
          </a:xfrm>
          <a:prstGeom prst="rect">
            <a:avLst/>
          </a:prstGeom>
        </p:spPr>
        <p:txBody>
          <a:bodyPr vert="horz" lIns="91440" tIns="45720" rIns="91440" bIns="45720" rtlCol="0" anchor="b"/>
          <a:lstStyle>
            <a:lvl1pPr algn="r">
              <a:defRPr sz="1200"/>
            </a:lvl1pPr>
          </a:lstStyle>
          <a:p>
            <a:fld id="{D2C744CC-A8C4-4274-8FF2-12A2B63A39D4}" type="slidenum">
              <a:rPr lang="en-GB" smtClean="0"/>
              <a:t>‹#›</a:t>
            </a:fld>
            <a:endParaRPr lang="en-GB"/>
          </a:p>
        </p:txBody>
      </p:sp>
    </p:spTree>
    <p:extLst>
      <p:ext uri="{BB962C8B-B14F-4D97-AF65-F5344CB8AC3E}">
        <p14:creationId xmlns:p14="http://schemas.microsoft.com/office/powerpoint/2010/main" val="301158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a:t>
            </a:fld>
            <a:endParaRPr lang="en-GB"/>
          </a:p>
        </p:txBody>
      </p:sp>
    </p:spTree>
    <p:extLst>
      <p:ext uri="{BB962C8B-B14F-4D97-AF65-F5344CB8AC3E}">
        <p14:creationId xmlns:p14="http://schemas.microsoft.com/office/powerpoint/2010/main" val="3257254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p:cNvSpPr>
            <a:spLocks noGrp="1"/>
          </p:cNvSpPr>
          <p:nvPr>
            <p:ph type="sldNum" sz="quarter" idx="5"/>
          </p:nvPr>
        </p:nvSpPr>
        <p:spPr/>
        <p:txBody>
          <a:bodyPr/>
          <a:lstStyle/>
          <a:p>
            <a:fld id="{D2C744CC-A8C4-4274-8FF2-12A2B63A39D4}" type="slidenum">
              <a:rPr lang="en-GB" smtClean="0"/>
              <a:t>11</a:t>
            </a:fld>
            <a:endParaRPr lang="en-GB"/>
          </a:p>
        </p:txBody>
      </p:sp>
    </p:spTree>
    <p:extLst>
      <p:ext uri="{BB962C8B-B14F-4D97-AF65-F5344CB8AC3E}">
        <p14:creationId xmlns:p14="http://schemas.microsoft.com/office/powerpoint/2010/main" val="2637237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p:cNvSpPr>
            <a:spLocks noGrp="1"/>
          </p:cNvSpPr>
          <p:nvPr>
            <p:ph type="sldNum" sz="quarter" idx="5"/>
          </p:nvPr>
        </p:nvSpPr>
        <p:spPr/>
        <p:txBody>
          <a:bodyPr/>
          <a:lstStyle/>
          <a:p>
            <a:fld id="{D2C744CC-A8C4-4274-8FF2-12A2B63A39D4}" type="slidenum">
              <a:rPr lang="en-GB" smtClean="0"/>
              <a:t>12</a:t>
            </a:fld>
            <a:endParaRPr lang="en-GB"/>
          </a:p>
        </p:txBody>
      </p:sp>
    </p:spTree>
    <p:extLst>
      <p:ext uri="{BB962C8B-B14F-4D97-AF65-F5344CB8AC3E}">
        <p14:creationId xmlns:p14="http://schemas.microsoft.com/office/powerpoint/2010/main" val="2016848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Hans – I’ll let Hans cover this.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14</a:t>
            </a:fld>
            <a:endParaRPr lang="en-GB"/>
          </a:p>
        </p:txBody>
      </p:sp>
    </p:spTree>
    <p:extLst>
      <p:ext uri="{BB962C8B-B14F-4D97-AF65-F5344CB8AC3E}">
        <p14:creationId xmlns:p14="http://schemas.microsoft.com/office/powerpoint/2010/main" val="1556338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No current significant plans, but the Committee feel that it is important to include this ……</a:t>
            </a: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15</a:t>
            </a:fld>
            <a:endParaRPr lang="en-GB"/>
          </a:p>
        </p:txBody>
      </p:sp>
    </p:spTree>
    <p:extLst>
      <p:ext uri="{BB962C8B-B14F-4D97-AF65-F5344CB8AC3E}">
        <p14:creationId xmlns:p14="http://schemas.microsoft.com/office/powerpoint/2010/main" val="566335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We feel its very important to acknowledge out role in protecting the area that we are responsible for from an environmental perspective.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We’ve included the Septic tank ….. already covered or Hans to update.  </a:t>
            </a:r>
          </a:p>
          <a:p>
            <a:endParaRPr lang="en-GB" sz="1800" dirty="0">
              <a:solidFill>
                <a:srgbClr val="333F50"/>
              </a:solidFill>
              <a:effectLst/>
              <a:latin typeface="Calibri" panose="020F0502020204030204" pitchFamily="34" charset="0"/>
              <a:ea typeface="Calibri" panose="020F0502020204030204" pitchFamily="34" charset="0"/>
            </a:endParaRPr>
          </a:p>
          <a:p>
            <a:endParaRPr lang="en-GB" sz="1800" dirty="0">
              <a:solidFill>
                <a:srgbClr val="333F50"/>
              </a:solidFill>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Any questions or points that anyone want to raise?</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We will update the plan and issue it with a minute of the meeting.  Next year we will send out the proposed changes prior to the meeting – should be a quicker job to go through it.</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16</a:t>
            </a:fld>
            <a:endParaRPr lang="en-GB"/>
          </a:p>
        </p:txBody>
      </p:sp>
    </p:spTree>
    <p:extLst>
      <p:ext uri="{BB962C8B-B14F-4D97-AF65-F5344CB8AC3E}">
        <p14:creationId xmlns:p14="http://schemas.microsoft.com/office/powerpoint/2010/main" val="1384750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333F50"/>
                </a:solidFill>
                <a:effectLst/>
                <a:latin typeface="Calibri" panose="020F0502020204030204" pitchFamily="34" charset="0"/>
                <a:ea typeface="Calibri" panose="020F0502020204030204" pitchFamily="34" charset="0"/>
              </a:rPr>
              <a:t>Dougie – do you want to give an update…….</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18</a:t>
            </a:fld>
            <a:endParaRPr lang="en-GB"/>
          </a:p>
        </p:txBody>
      </p:sp>
    </p:spTree>
    <p:extLst>
      <p:ext uri="{BB962C8B-B14F-4D97-AF65-F5344CB8AC3E}">
        <p14:creationId xmlns:p14="http://schemas.microsoft.com/office/powerpoint/2010/main" val="490440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At the last AGM we also agreed that we would apply to the CE for a grant of approx. £350k to fund a larger project.  We successfully reached stage 2 of the application process.  Included Project 1 2 3.  (click through) </a:t>
            </a:r>
          </a:p>
          <a:p>
            <a:r>
              <a:rPr lang="en-GB" sz="1800" dirty="0">
                <a:solidFill>
                  <a:srgbClr val="333F50"/>
                </a:solidFill>
                <a:effectLst/>
                <a:latin typeface="Calibri" panose="020F0502020204030204" pitchFamily="34" charset="0"/>
                <a:ea typeface="Calibri" panose="020F0502020204030204" pitchFamily="34" charset="0"/>
              </a:rPr>
              <a:t>The majority voted not to progress with the application and to focus on maintaining our current facilities.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So if we skip to project 4 ….. </a:t>
            </a:r>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19</a:t>
            </a:fld>
            <a:endParaRPr lang="en-GB"/>
          </a:p>
        </p:txBody>
      </p:sp>
    </p:spTree>
    <p:extLst>
      <p:ext uri="{BB962C8B-B14F-4D97-AF65-F5344CB8AC3E}">
        <p14:creationId xmlns:p14="http://schemas.microsoft.com/office/powerpoint/2010/main" val="2432868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The committee propose that we retain these ideas in the plan.  Acknowledging that they can’t be funded through membership fees.  We will continue to apply for any relevant funding.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p>
          <a:p>
            <a:r>
              <a:rPr lang="en-GB" sz="1800" dirty="0">
                <a:solidFill>
                  <a:srgbClr val="333F50"/>
                </a:solidFill>
                <a:effectLst/>
                <a:latin typeface="Calibri" panose="020F0502020204030204" pitchFamily="34" charset="0"/>
                <a:ea typeface="Calibri" panose="020F0502020204030204" pitchFamily="34" charset="0"/>
              </a:rPr>
              <a:t>Good new – only 3 short slides left…….</a:t>
            </a:r>
          </a:p>
          <a:p>
            <a:endParaRPr lang="en-GB" sz="1800" dirty="0">
              <a:solidFill>
                <a:srgbClr val="333F50"/>
              </a:solidFill>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20</a:t>
            </a:fld>
            <a:endParaRPr lang="en-GB"/>
          </a:p>
        </p:txBody>
      </p:sp>
    </p:spTree>
    <p:extLst>
      <p:ext uri="{BB962C8B-B14F-4D97-AF65-F5344CB8AC3E}">
        <p14:creationId xmlns:p14="http://schemas.microsoft.com/office/powerpoint/2010/main" val="220889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Th</a:t>
            </a:r>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2</a:t>
            </a:fld>
            <a:endParaRPr lang="en-GB"/>
          </a:p>
        </p:txBody>
      </p:sp>
    </p:spTree>
    <p:extLst>
      <p:ext uri="{BB962C8B-B14F-4D97-AF65-F5344CB8AC3E}">
        <p14:creationId xmlns:p14="http://schemas.microsoft.com/office/powerpoint/2010/main" val="3882484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3</a:t>
            </a:fld>
            <a:endParaRPr lang="en-GB"/>
          </a:p>
        </p:txBody>
      </p:sp>
    </p:spTree>
    <p:extLst>
      <p:ext uri="{BB962C8B-B14F-4D97-AF65-F5344CB8AC3E}">
        <p14:creationId xmlns:p14="http://schemas.microsoft.com/office/powerpoint/2010/main" val="4088190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4</a:t>
            </a:fld>
            <a:endParaRPr lang="en-GB"/>
          </a:p>
        </p:txBody>
      </p:sp>
    </p:spTree>
    <p:extLst>
      <p:ext uri="{BB962C8B-B14F-4D97-AF65-F5344CB8AC3E}">
        <p14:creationId xmlns:p14="http://schemas.microsoft.com/office/powerpoint/2010/main" val="34497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The Development period is over 3 years and its split into each area of responsibility</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5</a:t>
            </a:fld>
            <a:endParaRPr lang="en-GB"/>
          </a:p>
        </p:txBody>
      </p:sp>
    </p:spTree>
    <p:extLst>
      <p:ext uri="{BB962C8B-B14F-4D97-AF65-F5344CB8AC3E}">
        <p14:creationId xmlns:p14="http://schemas.microsoft.com/office/powerpoint/2010/main" val="690220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Each section includes a description, and current issues, plans for the next 3 years, and any additional development ideas or plans.</a:t>
            </a:r>
            <a:endParaRPr lang="en-GB" sz="1800" dirty="0">
              <a:effectLst/>
              <a:latin typeface="Calibri" panose="020F0502020204030204" pitchFamily="34" charset="0"/>
              <a:ea typeface="Calibri" panose="020F0502020204030204" pitchFamily="34" charset="0"/>
            </a:endParaRPr>
          </a:p>
          <a:p>
            <a:endParaRPr lang="en-GB" dirty="0"/>
          </a:p>
          <a:p>
            <a:r>
              <a:rPr lang="en-GB" dirty="0"/>
              <a:t>For example we’ve added to consider reviewing the Constitution.  </a:t>
            </a:r>
          </a:p>
        </p:txBody>
      </p:sp>
      <p:sp>
        <p:nvSpPr>
          <p:cNvPr id="4" name="Slide Number Placeholder 3"/>
          <p:cNvSpPr>
            <a:spLocks noGrp="1"/>
          </p:cNvSpPr>
          <p:nvPr>
            <p:ph type="sldNum" sz="quarter" idx="5"/>
          </p:nvPr>
        </p:nvSpPr>
        <p:spPr/>
        <p:txBody>
          <a:bodyPr/>
          <a:lstStyle/>
          <a:p>
            <a:fld id="{D2C744CC-A8C4-4274-8FF2-12A2B63A39D4}" type="slidenum">
              <a:rPr lang="en-GB" smtClean="0"/>
              <a:t>6</a:t>
            </a:fld>
            <a:endParaRPr lang="en-GB"/>
          </a:p>
        </p:txBody>
      </p:sp>
    </p:spTree>
    <p:extLst>
      <p:ext uri="{BB962C8B-B14F-4D97-AF65-F5344CB8AC3E}">
        <p14:creationId xmlns:p14="http://schemas.microsoft.com/office/powerpoint/2010/main" val="260008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The is a key area of management.</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This includes information about the waiting list numbers and allocations etc.  We’ll update this section with what has been discussed…..  No other significant issues that the Committee feel need to be included ….. Any questions?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7</a:t>
            </a:fld>
            <a:endParaRPr lang="en-GB"/>
          </a:p>
        </p:txBody>
      </p:sp>
    </p:spTree>
    <p:extLst>
      <p:ext uri="{BB962C8B-B14F-4D97-AF65-F5344CB8AC3E}">
        <p14:creationId xmlns:p14="http://schemas.microsoft.com/office/powerpoint/2010/main" val="2062207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includes previous issues picked up at AGM’s or from members.  Committee have not had any particular issues this year…. No need for them to be used for long term use, visitors have contacted us via phone or email and paid.</a:t>
            </a:r>
          </a:p>
        </p:txBody>
      </p:sp>
      <p:sp>
        <p:nvSpPr>
          <p:cNvPr id="4" name="Slide Number Placeholder 3"/>
          <p:cNvSpPr>
            <a:spLocks noGrp="1"/>
          </p:cNvSpPr>
          <p:nvPr>
            <p:ph type="sldNum" sz="quarter" idx="5"/>
          </p:nvPr>
        </p:nvSpPr>
        <p:spPr/>
        <p:txBody>
          <a:bodyPr/>
          <a:lstStyle/>
          <a:p>
            <a:fld id="{D2C744CC-A8C4-4274-8FF2-12A2B63A39D4}" type="slidenum">
              <a:rPr lang="en-GB" smtClean="0"/>
              <a:t>8</a:t>
            </a:fld>
            <a:endParaRPr lang="en-GB"/>
          </a:p>
        </p:txBody>
      </p:sp>
    </p:spTree>
    <p:extLst>
      <p:ext uri="{BB962C8B-B14F-4D97-AF65-F5344CB8AC3E}">
        <p14:creationId xmlns:p14="http://schemas.microsoft.com/office/powerpoint/2010/main" val="865862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Currently the most significant part of the development plan.</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It covers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The past years upgrade works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What essential maintenance is required in the next 3 years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What other additional work we might want to consider.</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Since the last AGM we resubmitted the application to TS to fund work to support the JPF.  That upgrade work has now been completed</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9</a:t>
            </a:fld>
            <a:endParaRPr lang="en-GB"/>
          </a:p>
        </p:txBody>
      </p:sp>
    </p:spTree>
    <p:extLst>
      <p:ext uri="{BB962C8B-B14F-4D97-AF65-F5344CB8AC3E}">
        <p14:creationId xmlns:p14="http://schemas.microsoft.com/office/powerpoint/2010/main" val="2958038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79428-A8B8-40D7-8F5F-039E013116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FC8BC2B9-BF2A-4C68-9A09-5A9D40037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4C0AD035-7836-42BD-A6BB-E475248D66D0}"/>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5" name="Footer Placeholder 4">
            <a:extLst>
              <a:ext uri="{FF2B5EF4-FFF2-40B4-BE49-F238E27FC236}">
                <a16:creationId xmlns:a16="http://schemas.microsoft.com/office/drawing/2014/main" id="{37D06C6E-D6D9-4B6A-AAD4-3A6C609A94D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92B86D70-197C-4F05-9BBC-21D508B1D083}"/>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196473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39E0C-8D48-40FA-9A2E-B898B3C6EB2C}"/>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927251AF-9F0E-4BFF-B777-4A9624305D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362EECB-8A2A-4E1F-BC1F-47AD81F3124E}"/>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5" name="Footer Placeholder 4">
            <a:extLst>
              <a:ext uri="{FF2B5EF4-FFF2-40B4-BE49-F238E27FC236}">
                <a16:creationId xmlns:a16="http://schemas.microsoft.com/office/drawing/2014/main" id="{F1027F24-604F-4B4A-8013-0807A3D6427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F07B3BA-CDBB-4870-8621-B850A92C371A}"/>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565753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686D2F-2DFB-4D21-89CA-B327B53EB9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CAFF9216-5F3F-4D79-8D2A-624D224B2E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08DACA7-64EB-419E-8A97-17B300AED7E4}"/>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5" name="Footer Placeholder 4">
            <a:extLst>
              <a:ext uri="{FF2B5EF4-FFF2-40B4-BE49-F238E27FC236}">
                <a16:creationId xmlns:a16="http://schemas.microsoft.com/office/drawing/2014/main" id="{F4FBF11A-F320-415F-A6BB-EABDF5D16758}"/>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5A5CC9D0-179C-4DEC-B852-8D4B1867E9C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683544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3D259-2170-4AEC-B450-9B0614B9920D}"/>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6EC68D29-7C2B-4C6F-8EEC-EE40A29FEF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49EA021E-6B69-4ECC-A5B1-6F1F5B1D59C8}"/>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5" name="Footer Placeholder 4">
            <a:extLst>
              <a:ext uri="{FF2B5EF4-FFF2-40B4-BE49-F238E27FC236}">
                <a16:creationId xmlns:a16="http://schemas.microsoft.com/office/drawing/2014/main" id="{2261DE0A-F35C-44AF-B96E-FFBA34C7EE2E}"/>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51C4E5C-AF10-4E47-80ED-9D44C0975DE2}"/>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495280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B1C1F-8DC3-4A30-A4F5-8DED75F82C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76562450-D170-4954-A1A3-44AFE35C0F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378CA9-0178-45FA-BAA6-46030E53B5F4}"/>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5" name="Footer Placeholder 4">
            <a:extLst>
              <a:ext uri="{FF2B5EF4-FFF2-40B4-BE49-F238E27FC236}">
                <a16:creationId xmlns:a16="http://schemas.microsoft.com/office/drawing/2014/main" id="{E8595514-322B-4C34-A430-15C04AF740F4}"/>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8350F78-EB08-4AE7-B29A-651B0FC8E0F8}"/>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240745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24B69-2CC1-4AA2-9727-50216C5E2346}"/>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25E2AF42-8443-49FB-9E1D-22150D513A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F88E5F9A-1E48-4EDD-A672-8C4EBB324D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C1F9A7C9-1C5E-4444-B437-7338789F1318}"/>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6" name="Footer Placeholder 5">
            <a:extLst>
              <a:ext uri="{FF2B5EF4-FFF2-40B4-BE49-F238E27FC236}">
                <a16:creationId xmlns:a16="http://schemas.microsoft.com/office/drawing/2014/main" id="{60D5B1FB-43A2-4A6E-8BCD-476AF3721E2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31AAC8B-E4C4-4908-BF4C-F283BF6A2B2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928400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57A6-126E-4C21-A25E-33F430056893}"/>
              </a:ext>
            </a:extLst>
          </p:cNvPr>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FD6C2BB2-38DE-4D6B-97C6-F18702DFAE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541D90-FE60-4211-A193-5F85418288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4D11C17D-40B1-4275-98C5-4DC36CC875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A1E49B-40DF-437A-AEF3-3A3FE7B65B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50F8B63D-9343-4F83-961A-8B208E2AD24E}"/>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8" name="Footer Placeholder 7">
            <a:extLst>
              <a:ext uri="{FF2B5EF4-FFF2-40B4-BE49-F238E27FC236}">
                <a16:creationId xmlns:a16="http://schemas.microsoft.com/office/drawing/2014/main" id="{3FB1482B-F4B3-4C4D-A624-0433F7AD34FC}"/>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BE35AE7E-0997-4710-A8D7-3A95E19E7AC7}"/>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493549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60F5-00EA-4587-970D-EF741F915628}"/>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3F8ED608-021F-4AC1-AA01-77824E5CCB2A}"/>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4" name="Footer Placeholder 3">
            <a:extLst>
              <a:ext uri="{FF2B5EF4-FFF2-40B4-BE49-F238E27FC236}">
                <a16:creationId xmlns:a16="http://schemas.microsoft.com/office/drawing/2014/main" id="{8D76E2B3-4A89-41B6-8607-50AEA2BC7C38}"/>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4F76A49D-06DA-49CD-8A7F-1981E2FEE76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32294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EE3182-2BEB-4DEC-80CD-6B0743AF995F}"/>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3" name="Footer Placeholder 2">
            <a:extLst>
              <a:ext uri="{FF2B5EF4-FFF2-40B4-BE49-F238E27FC236}">
                <a16:creationId xmlns:a16="http://schemas.microsoft.com/office/drawing/2014/main" id="{312E6F55-E452-4589-B8E3-D4A213068E21}"/>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FEF58884-CB92-44A8-9977-51C8B860AF39}"/>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986314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A44C2-0A4D-4470-ABAF-55EB60A731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5BD99380-58A7-4DCD-8423-F3E0865D0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BCC3884C-8F01-4757-A24D-F44C5A4D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BD1EBB-FAFD-4A6C-B53B-BEC60937F758}"/>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6" name="Footer Placeholder 5">
            <a:extLst>
              <a:ext uri="{FF2B5EF4-FFF2-40B4-BE49-F238E27FC236}">
                <a16:creationId xmlns:a16="http://schemas.microsoft.com/office/drawing/2014/main" id="{BF6CE072-D862-4AD4-955D-5A639909D63D}"/>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C5A122FC-06D6-402F-BA48-BAD1C731422C}"/>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939645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7BDC-2FA0-452A-B4B5-241900BF8F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63AD6AD3-3FA2-4576-81AA-7CED43AD17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EF6195FF-1F33-460F-8D8C-CF88BF206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4E5DEB-4A23-4861-813E-5BDABE351084}"/>
              </a:ext>
            </a:extLst>
          </p:cNvPr>
          <p:cNvSpPr>
            <a:spLocks noGrp="1"/>
          </p:cNvSpPr>
          <p:nvPr>
            <p:ph type="dt" sz="half" idx="10"/>
          </p:nvPr>
        </p:nvSpPr>
        <p:spPr/>
        <p:txBody>
          <a:bodyPr/>
          <a:lstStyle/>
          <a:p>
            <a:fld id="{A2CDFDD4-9A00-4227-94BD-DA00D01D7F67}" type="datetimeFigureOut">
              <a:rPr lang="nb-NO" smtClean="0"/>
              <a:t>21.11.2023</a:t>
            </a:fld>
            <a:endParaRPr lang="nb-NO"/>
          </a:p>
        </p:txBody>
      </p:sp>
      <p:sp>
        <p:nvSpPr>
          <p:cNvPr id="6" name="Footer Placeholder 5">
            <a:extLst>
              <a:ext uri="{FF2B5EF4-FFF2-40B4-BE49-F238E27FC236}">
                <a16:creationId xmlns:a16="http://schemas.microsoft.com/office/drawing/2014/main" id="{4A24BEF7-8F0B-45E2-8F7E-3CD7B9306BB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F66FDC4-0054-4DB2-829F-A9602B2CAD14}"/>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296766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D2EE3-5BFF-4074-899F-4FFECC2BF1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57289103-F98E-4EA9-8E32-23F04DDD25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2D9968EE-6976-4851-BF95-D6D80D5075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CDFDD4-9A00-4227-94BD-DA00D01D7F67}" type="datetimeFigureOut">
              <a:rPr lang="nb-NO" smtClean="0"/>
              <a:t>21.11.2023</a:t>
            </a:fld>
            <a:endParaRPr lang="nb-NO"/>
          </a:p>
        </p:txBody>
      </p:sp>
      <p:sp>
        <p:nvSpPr>
          <p:cNvPr id="5" name="Footer Placeholder 4">
            <a:extLst>
              <a:ext uri="{FF2B5EF4-FFF2-40B4-BE49-F238E27FC236}">
                <a16:creationId xmlns:a16="http://schemas.microsoft.com/office/drawing/2014/main" id="{2172673B-621B-4B96-B29E-101BE514C1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FC771D31-9C2B-4DF1-A2D8-118C6CCA9B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13FBF-A75D-4818-A325-DA4D3EDD2CDA}" type="slidenum">
              <a:rPr lang="nb-NO" smtClean="0"/>
              <a:t>‹#›</a:t>
            </a:fld>
            <a:endParaRPr lang="nb-NO"/>
          </a:p>
        </p:txBody>
      </p:sp>
    </p:spTree>
    <p:extLst>
      <p:ext uri="{BB962C8B-B14F-4D97-AF65-F5344CB8AC3E}">
        <p14:creationId xmlns:p14="http://schemas.microsoft.com/office/powerpoint/2010/main" val="3096323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notesSlide" Target="../notesSlides/notesSlide4.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me">
            <a:extLst>
              <a:ext uri="{FF2B5EF4-FFF2-40B4-BE49-F238E27FC236}">
                <a16:creationId xmlns:a16="http://schemas.microsoft.com/office/drawing/2014/main" id="{CA96B108-8E75-4489-BC3E-79ED75185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2"/>
            <a:ext cx="12195012" cy="6856307"/>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C85FDAA8-B651-422B-83DA-B6CD0B210926}"/>
              </a:ext>
            </a:extLst>
          </p:cNvPr>
          <p:cNvSpPr>
            <a:spLocks noGrp="1"/>
          </p:cNvSpPr>
          <p:nvPr>
            <p:ph type="subTitle" idx="1"/>
          </p:nvPr>
        </p:nvSpPr>
        <p:spPr>
          <a:xfrm>
            <a:off x="540607" y="5756607"/>
            <a:ext cx="9144000" cy="724092"/>
          </a:xfrm>
        </p:spPr>
        <p:txBody>
          <a:bodyPr>
            <a:normAutofit fontScale="92500" lnSpcReduction="20000"/>
          </a:bodyPr>
          <a:lstStyle/>
          <a:p>
            <a:pPr algn="l"/>
            <a:r>
              <a:rPr lang="en-GB" dirty="0">
                <a:solidFill>
                  <a:schemeClr val="bg1"/>
                </a:solidFill>
                <a:latin typeface="Arial" panose="020B0604020202020204" pitchFamily="34" charset="0"/>
                <a:cs typeface="Arial" panose="020B0604020202020204" pitchFamily="34" charset="0"/>
              </a:rPr>
              <a:t>Tayvallich Bay Association</a:t>
            </a:r>
          </a:p>
          <a:p>
            <a:pPr algn="l"/>
            <a:r>
              <a:rPr lang="en-GB" dirty="0">
                <a:solidFill>
                  <a:schemeClr val="bg1"/>
                </a:solidFill>
                <a:latin typeface="Arial" panose="020B0604020202020204" pitchFamily="34" charset="0"/>
                <a:cs typeface="Arial" panose="020B0604020202020204" pitchFamily="34" charset="0"/>
              </a:rPr>
              <a:t>3 year development guidelines</a:t>
            </a:r>
          </a:p>
          <a:p>
            <a:pPr algn="l"/>
            <a:endParaRPr lang="en-GB" dirty="0">
              <a:solidFill>
                <a:schemeClr val="bg1"/>
              </a:solidFill>
            </a:endParaRPr>
          </a:p>
          <a:p>
            <a:pPr algn="l"/>
            <a:endParaRPr lang="nb-NO" dirty="0">
              <a:solidFill>
                <a:schemeClr val="bg1"/>
              </a:solidFill>
            </a:endParaRPr>
          </a:p>
        </p:txBody>
      </p:sp>
    </p:spTree>
    <p:extLst>
      <p:ext uri="{BB962C8B-B14F-4D97-AF65-F5344CB8AC3E}">
        <p14:creationId xmlns:p14="http://schemas.microsoft.com/office/powerpoint/2010/main" val="2989124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D5373C67-DE11-4DC7-AF84-D425EDDAB1A0}"/>
              </a:ext>
            </a:extLst>
          </p:cNvPr>
          <p:cNvGrpSpPr/>
          <p:nvPr/>
        </p:nvGrpSpPr>
        <p:grpSpPr>
          <a:xfrm>
            <a:off x="1135567" y="1123406"/>
            <a:ext cx="8975086" cy="5295216"/>
            <a:chOff x="1828802" y="863048"/>
            <a:chExt cx="10171609" cy="5790705"/>
          </a:xfrm>
        </p:grpSpPr>
        <p:pic>
          <p:nvPicPr>
            <p:cNvPr id="15" name="Picture 14">
              <a:extLst>
                <a:ext uri="{FF2B5EF4-FFF2-40B4-BE49-F238E27FC236}">
                  <a16:creationId xmlns:a16="http://schemas.microsoft.com/office/drawing/2014/main" id="{008510AC-0D97-4CBD-9D3B-E6CB2E5B9C56}"/>
                </a:ext>
              </a:extLst>
            </p:cNvPr>
            <p:cNvPicPr>
              <a:picLocks noChangeAspect="1"/>
            </p:cNvPicPr>
            <p:nvPr/>
          </p:nvPicPr>
          <p:blipFill rotWithShape="1">
            <a:blip r:embed="rId2"/>
            <a:srcRect l="67714" t="27512" r="13286" b="10953"/>
            <a:stretch/>
          </p:blipFill>
          <p:spPr>
            <a:xfrm>
              <a:off x="5643155" y="863048"/>
              <a:ext cx="6357256" cy="5790705"/>
            </a:xfrm>
            <a:prstGeom prst="rect">
              <a:avLst/>
            </a:prstGeom>
          </p:spPr>
        </p:pic>
        <p:sp>
          <p:nvSpPr>
            <p:cNvPr id="7" name="TextBox 6">
              <a:extLst>
                <a:ext uri="{FF2B5EF4-FFF2-40B4-BE49-F238E27FC236}">
                  <a16:creationId xmlns:a16="http://schemas.microsoft.com/office/drawing/2014/main" id="{CAD1BD4E-8201-4596-9D1D-41F9724805C9}"/>
                </a:ext>
              </a:extLst>
            </p:cNvPr>
            <p:cNvSpPr txBox="1"/>
            <p:nvPr/>
          </p:nvSpPr>
          <p:spPr>
            <a:xfrm>
              <a:off x="1828802" y="2558504"/>
              <a:ext cx="1854926" cy="369332"/>
            </a:xfrm>
            <a:prstGeom prst="rect">
              <a:avLst/>
            </a:prstGeom>
            <a:noFill/>
          </p:spPr>
          <p:txBody>
            <a:bodyPr wrap="square" rtlCol="0">
              <a:spAutoFit/>
            </a:bodyPr>
            <a:lstStyle/>
            <a:p>
              <a:r>
                <a:rPr lang="en-GB" sz="1600" dirty="0"/>
                <a:t>Finlay’s pier</a:t>
              </a:r>
              <a:endParaRPr lang="nb-NO" sz="1600" dirty="0"/>
            </a:p>
          </p:txBody>
        </p:sp>
        <p:cxnSp>
          <p:nvCxnSpPr>
            <p:cNvPr id="9" name="Straight Arrow Connector 8">
              <a:extLst>
                <a:ext uri="{FF2B5EF4-FFF2-40B4-BE49-F238E27FC236}">
                  <a16:creationId xmlns:a16="http://schemas.microsoft.com/office/drawing/2014/main" id="{7B2AE6E6-368D-4A1A-A98F-A3E523AF8C87}"/>
                </a:ext>
              </a:extLst>
            </p:cNvPr>
            <p:cNvCxnSpPr>
              <a:cxnSpLocks/>
              <a:stCxn id="7" idx="3"/>
            </p:cNvCxnSpPr>
            <p:nvPr/>
          </p:nvCxnSpPr>
          <p:spPr>
            <a:xfrm>
              <a:off x="3683728" y="2743170"/>
              <a:ext cx="4798422" cy="984098"/>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5D43F9DC-B842-4014-9AED-AA477AD52514}"/>
                </a:ext>
              </a:extLst>
            </p:cNvPr>
            <p:cNvSpPr txBox="1"/>
            <p:nvPr/>
          </p:nvSpPr>
          <p:spPr>
            <a:xfrm>
              <a:off x="1828802" y="3674618"/>
              <a:ext cx="1854926" cy="369332"/>
            </a:xfrm>
            <a:prstGeom prst="rect">
              <a:avLst/>
            </a:prstGeom>
            <a:noFill/>
          </p:spPr>
          <p:txBody>
            <a:bodyPr wrap="square" rtlCol="0">
              <a:spAutoFit/>
            </a:bodyPr>
            <a:lstStyle/>
            <a:p>
              <a:r>
                <a:rPr lang="en-GB" sz="1600" dirty="0"/>
                <a:t>Slipway</a:t>
              </a:r>
              <a:endParaRPr lang="nb-NO" sz="1600" dirty="0"/>
            </a:p>
          </p:txBody>
        </p:sp>
        <p:cxnSp>
          <p:nvCxnSpPr>
            <p:cNvPr id="11" name="Straight Arrow Connector 10">
              <a:extLst>
                <a:ext uri="{FF2B5EF4-FFF2-40B4-BE49-F238E27FC236}">
                  <a16:creationId xmlns:a16="http://schemas.microsoft.com/office/drawing/2014/main" id="{58BCF9CA-239F-4EF0-A879-C2F3B4D038EB}"/>
                </a:ext>
              </a:extLst>
            </p:cNvPr>
            <p:cNvCxnSpPr>
              <a:cxnSpLocks/>
            </p:cNvCxnSpPr>
            <p:nvPr/>
          </p:nvCxnSpPr>
          <p:spPr>
            <a:xfrm>
              <a:off x="2987042" y="3859284"/>
              <a:ext cx="4110444" cy="1566156"/>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6" name="TextBox 15">
              <a:extLst>
                <a:ext uri="{FF2B5EF4-FFF2-40B4-BE49-F238E27FC236}">
                  <a16:creationId xmlns:a16="http://schemas.microsoft.com/office/drawing/2014/main" id="{6F520CF4-8E3A-4472-8AA7-70198ACB7DDA}"/>
                </a:ext>
              </a:extLst>
            </p:cNvPr>
            <p:cNvSpPr txBox="1"/>
            <p:nvPr/>
          </p:nvSpPr>
          <p:spPr>
            <a:xfrm>
              <a:off x="1828802" y="1285065"/>
              <a:ext cx="1854926" cy="369332"/>
            </a:xfrm>
            <a:prstGeom prst="rect">
              <a:avLst/>
            </a:prstGeom>
            <a:noFill/>
          </p:spPr>
          <p:txBody>
            <a:bodyPr wrap="square" rtlCol="0">
              <a:spAutoFit/>
            </a:bodyPr>
            <a:lstStyle/>
            <a:p>
              <a:r>
                <a:rPr lang="en-GB" sz="1600" dirty="0"/>
                <a:t>Carrick Pier</a:t>
              </a:r>
              <a:endParaRPr lang="nb-NO" sz="1600" dirty="0"/>
            </a:p>
          </p:txBody>
        </p:sp>
        <p:cxnSp>
          <p:nvCxnSpPr>
            <p:cNvPr id="17" name="Straight Arrow Connector 16">
              <a:extLst>
                <a:ext uri="{FF2B5EF4-FFF2-40B4-BE49-F238E27FC236}">
                  <a16:creationId xmlns:a16="http://schemas.microsoft.com/office/drawing/2014/main" id="{FB18468C-3E1D-4431-89BB-D958785ACC5D}"/>
                </a:ext>
              </a:extLst>
            </p:cNvPr>
            <p:cNvCxnSpPr>
              <a:cxnSpLocks/>
            </p:cNvCxnSpPr>
            <p:nvPr/>
          </p:nvCxnSpPr>
          <p:spPr>
            <a:xfrm>
              <a:off x="3177020" y="1469732"/>
              <a:ext cx="7734821" cy="217834"/>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23" name="TextBox 22">
              <a:extLst>
                <a:ext uri="{FF2B5EF4-FFF2-40B4-BE49-F238E27FC236}">
                  <a16:creationId xmlns:a16="http://schemas.microsoft.com/office/drawing/2014/main" id="{543BD055-433B-4CA3-AF48-CB4151FC19A8}"/>
                </a:ext>
              </a:extLst>
            </p:cNvPr>
            <p:cNvSpPr txBox="1"/>
            <p:nvPr/>
          </p:nvSpPr>
          <p:spPr>
            <a:xfrm>
              <a:off x="1828802" y="4881674"/>
              <a:ext cx="1854926" cy="369332"/>
            </a:xfrm>
            <a:prstGeom prst="rect">
              <a:avLst/>
            </a:prstGeom>
            <a:noFill/>
          </p:spPr>
          <p:txBody>
            <a:bodyPr wrap="square" rtlCol="0">
              <a:spAutoFit/>
            </a:bodyPr>
            <a:lstStyle/>
            <a:p>
              <a:r>
                <a:rPr lang="en-GB" sz="1600" dirty="0"/>
                <a:t>Pontoons</a:t>
              </a:r>
              <a:endParaRPr lang="nb-NO" sz="1600" dirty="0"/>
            </a:p>
          </p:txBody>
        </p:sp>
        <p:cxnSp>
          <p:nvCxnSpPr>
            <p:cNvPr id="24" name="Straight Arrow Connector 23">
              <a:extLst>
                <a:ext uri="{FF2B5EF4-FFF2-40B4-BE49-F238E27FC236}">
                  <a16:creationId xmlns:a16="http://schemas.microsoft.com/office/drawing/2014/main" id="{798C3DEF-BFB8-4A1A-9471-4F971760DBE3}"/>
                </a:ext>
              </a:extLst>
            </p:cNvPr>
            <p:cNvCxnSpPr>
              <a:cxnSpLocks/>
            </p:cNvCxnSpPr>
            <p:nvPr/>
          </p:nvCxnSpPr>
          <p:spPr>
            <a:xfrm>
              <a:off x="2987041" y="5066340"/>
              <a:ext cx="5037908" cy="712100"/>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27" name="TextBox 26">
              <a:extLst>
                <a:ext uri="{FF2B5EF4-FFF2-40B4-BE49-F238E27FC236}">
                  <a16:creationId xmlns:a16="http://schemas.microsoft.com/office/drawing/2014/main" id="{869945FB-756F-47C5-BA5C-13C3D2A1FAEF}"/>
                </a:ext>
              </a:extLst>
            </p:cNvPr>
            <p:cNvSpPr txBox="1"/>
            <p:nvPr/>
          </p:nvSpPr>
          <p:spPr>
            <a:xfrm>
              <a:off x="1828802" y="6031430"/>
              <a:ext cx="1854926" cy="369332"/>
            </a:xfrm>
            <a:prstGeom prst="rect">
              <a:avLst/>
            </a:prstGeom>
            <a:noFill/>
          </p:spPr>
          <p:txBody>
            <a:bodyPr wrap="square" rtlCol="0">
              <a:spAutoFit/>
            </a:bodyPr>
            <a:lstStyle/>
            <a:p>
              <a:r>
                <a:rPr lang="en-GB" sz="1600" dirty="0"/>
                <a:t>Foreshore area</a:t>
              </a:r>
              <a:endParaRPr lang="nb-NO" sz="1600" dirty="0"/>
            </a:p>
          </p:txBody>
        </p:sp>
        <p:cxnSp>
          <p:nvCxnSpPr>
            <p:cNvPr id="28" name="Straight Arrow Connector 27">
              <a:extLst>
                <a:ext uri="{FF2B5EF4-FFF2-40B4-BE49-F238E27FC236}">
                  <a16:creationId xmlns:a16="http://schemas.microsoft.com/office/drawing/2014/main" id="{C1C9DB3D-68D5-45B3-879A-D77A5D27D1C2}"/>
                </a:ext>
              </a:extLst>
            </p:cNvPr>
            <p:cNvCxnSpPr>
              <a:cxnSpLocks/>
            </p:cNvCxnSpPr>
            <p:nvPr/>
          </p:nvCxnSpPr>
          <p:spPr>
            <a:xfrm flipV="1">
              <a:off x="3453367" y="5766973"/>
              <a:ext cx="3382861" cy="449124"/>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grpSp>
      <p:sp>
        <p:nvSpPr>
          <p:cNvPr id="36" name="TextBox 35">
            <a:extLst>
              <a:ext uri="{FF2B5EF4-FFF2-40B4-BE49-F238E27FC236}">
                <a16:creationId xmlns:a16="http://schemas.microsoft.com/office/drawing/2014/main" id="{12D7276A-35AD-4A03-8465-CFF51923E696}"/>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Onshore facilities within TBA control</a:t>
            </a:r>
            <a:endParaRPr lang="nb-NO" sz="2800" b="1" dirty="0">
              <a:solidFill>
                <a:srgbClr val="0070C0"/>
              </a:solidFill>
            </a:endParaRPr>
          </a:p>
        </p:txBody>
      </p:sp>
    </p:spTree>
    <p:extLst>
      <p:ext uri="{BB962C8B-B14F-4D97-AF65-F5344CB8AC3E}">
        <p14:creationId xmlns:p14="http://schemas.microsoft.com/office/powerpoint/2010/main" val="233294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6E6C7-6720-DB5D-A5A6-53609C8418D7}"/>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2022</a:t>
            </a:r>
          </a:p>
        </p:txBody>
      </p:sp>
      <p:sp>
        <p:nvSpPr>
          <p:cNvPr id="3" name="Content Placeholder 2">
            <a:extLst>
              <a:ext uri="{FF2B5EF4-FFF2-40B4-BE49-F238E27FC236}">
                <a16:creationId xmlns:a16="http://schemas.microsoft.com/office/drawing/2014/main" id="{218A7728-9C34-C0F0-6434-432E97291FFB}"/>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8C9991F7-B69D-D451-4B6E-4EDE81686B1E}"/>
              </a:ext>
            </a:extLst>
          </p:cNvPr>
          <p:cNvGraphicFramePr>
            <a:graphicFrameLocks noGrp="1"/>
          </p:cNvGraphicFramePr>
          <p:nvPr>
            <p:extLst>
              <p:ext uri="{D42A27DB-BD31-4B8C-83A1-F6EECF244321}">
                <p14:modId xmlns:p14="http://schemas.microsoft.com/office/powerpoint/2010/main" val="3423099239"/>
              </p:ext>
            </p:extLst>
          </p:nvPr>
        </p:nvGraphicFramePr>
        <p:xfrm>
          <a:off x="838200" y="1078198"/>
          <a:ext cx="10283891" cy="5061766"/>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1596980">
                <a:tc>
                  <a:txBody>
                    <a:bodyPr/>
                    <a:lstStyle/>
                    <a:p>
                      <a:r>
                        <a:rPr lang="en-GB" dirty="0"/>
                        <a:t>2022/23</a:t>
                      </a:r>
                    </a:p>
                  </a:txBody>
                  <a:tcPr/>
                </a:tc>
                <a:tc>
                  <a:txBody>
                    <a:bodyPr/>
                    <a:lstStyle/>
                    <a:p>
                      <a:r>
                        <a:rPr lang="en-GB" dirty="0"/>
                        <a:t>Pontoon and cardinal  inspection</a:t>
                      </a:r>
                    </a:p>
                    <a:p>
                      <a:r>
                        <a:rPr lang="en-GB" dirty="0"/>
                        <a:t>Visitor mooring service</a:t>
                      </a:r>
                    </a:p>
                    <a:p>
                      <a:r>
                        <a:rPr lang="en-GB" dirty="0"/>
                        <a:t>Electrical misc.</a:t>
                      </a:r>
                    </a:p>
                  </a:txBody>
                  <a:tcPr/>
                </a:tc>
                <a:tc>
                  <a:txBody>
                    <a:bodyPr/>
                    <a:lstStyle/>
                    <a:p>
                      <a:r>
                        <a:rPr lang="en-GB" dirty="0"/>
                        <a:t>£500</a:t>
                      </a:r>
                    </a:p>
                    <a:p>
                      <a:endParaRPr lang="en-GB" dirty="0"/>
                    </a:p>
                    <a:p>
                      <a:endParaRPr lang="en-GB" dirty="0"/>
                    </a:p>
                    <a:p>
                      <a:r>
                        <a:rPr lang="en-GB" dirty="0"/>
                        <a:t>£1000</a:t>
                      </a:r>
                    </a:p>
                    <a:p>
                      <a:endParaRPr lang="en-GB" dirty="0"/>
                    </a:p>
                    <a:p>
                      <a:endParaRPr lang="en-GB" dirty="0"/>
                    </a:p>
                  </a:txBody>
                  <a:tcPr/>
                </a:tc>
                <a:tc>
                  <a:txBody>
                    <a:bodyPr/>
                    <a:lstStyle/>
                    <a:p>
                      <a:r>
                        <a:rPr lang="en-GB" dirty="0"/>
                        <a:t>Keep costs to minimum</a:t>
                      </a:r>
                    </a:p>
                  </a:txBody>
                  <a:tcPr/>
                </a:tc>
                <a:tc>
                  <a:txBody>
                    <a:bodyPr/>
                    <a:lstStyle/>
                    <a:p>
                      <a:r>
                        <a:rPr lang="en-GB" dirty="0"/>
                        <a:t>Excluding any materials </a:t>
                      </a:r>
                    </a:p>
                  </a:txBody>
                  <a:tcPr/>
                </a:tc>
                <a:extLst>
                  <a:ext uri="{0D108BD9-81ED-4DB2-BD59-A6C34878D82A}">
                    <a16:rowId xmlns:a16="http://schemas.microsoft.com/office/drawing/2014/main" val="3491050982"/>
                  </a:ext>
                </a:extLst>
              </a:tr>
              <a:tr h="1596980">
                <a:tc>
                  <a:txBody>
                    <a:bodyPr/>
                    <a:lstStyle/>
                    <a:p>
                      <a:r>
                        <a:rPr lang="en-GB"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Bridge replacement /floating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1st section of pontoon </a:t>
                      </a:r>
                    </a:p>
                    <a:p>
                      <a:r>
                        <a:rPr lang="en-GB" dirty="0"/>
                        <a:t>Replace dinghy fingers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£15,000</a:t>
                      </a:r>
                    </a:p>
                    <a:p>
                      <a:endParaRPr lang="en-GB" dirty="0"/>
                    </a:p>
                    <a:p>
                      <a:r>
                        <a:rPr lang="en-GB" dirty="0"/>
                        <a:t>£20,000</a:t>
                      </a:r>
                    </a:p>
                  </a:txBody>
                  <a:tcPr/>
                </a:tc>
                <a:tc>
                  <a:txBody>
                    <a:bodyPr/>
                    <a:lstStyle/>
                    <a:p>
                      <a:r>
                        <a:rPr lang="en-GB" dirty="0"/>
                        <a:t>£50,000</a:t>
                      </a:r>
                    </a:p>
                  </a:txBody>
                  <a:tcPr/>
                </a:tc>
                <a:tc>
                  <a:txBody>
                    <a:bodyPr/>
                    <a:lstStyle/>
                    <a:p>
                      <a:r>
                        <a:rPr lang="en-GB" dirty="0"/>
                        <a:t>Examples of floating pontoon would cost more (see next slide)</a:t>
                      </a:r>
                    </a:p>
                  </a:txBody>
                  <a:tcPr/>
                </a:tc>
                <a:extLst>
                  <a:ext uri="{0D108BD9-81ED-4DB2-BD59-A6C34878D82A}">
                    <a16:rowId xmlns:a16="http://schemas.microsoft.com/office/drawing/2014/main" val="4211622607"/>
                  </a:ext>
                </a:extLst>
              </a:tr>
              <a:tr h="840516">
                <a:tc>
                  <a:txBody>
                    <a:bodyPr/>
                    <a:lstStyle/>
                    <a:p>
                      <a:r>
                        <a:rPr lang="en-GB" dirty="0"/>
                        <a:t>2024/25</a:t>
                      </a:r>
                    </a:p>
                  </a:txBody>
                  <a:tcPr/>
                </a:tc>
                <a:tc>
                  <a:txBody>
                    <a:bodyPr/>
                    <a:lstStyle/>
                    <a:p>
                      <a:r>
                        <a:rPr lang="en-GB" dirty="0"/>
                        <a:t>Post Office Pier</a:t>
                      </a:r>
                    </a:p>
                    <a:p>
                      <a:r>
                        <a:rPr lang="en-GB" dirty="0"/>
                        <a:t>Replace pontoon finger</a:t>
                      </a:r>
                    </a:p>
                  </a:txBody>
                  <a:tcPr/>
                </a:tc>
                <a:tc>
                  <a:txBody>
                    <a:bodyPr/>
                    <a:lstStyle/>
                    <a:p>
                      <a:r>
                        <a:rPr lang="en-GB" dirty="0"/>
                        <a:t>£30,000</a:t>
                      </a:r>
                    </a:p>
                    <a:p>
                      <a:r>
                        <a:rPr lang="en-GB" dirty="0"/>
                        <a:t>£12,000</a:t>
                      </a:r>
                    </a:p>
                  </a:txBody>
                  <a:tcPr/>
                </a:tc>
                <a:tc>
                  <a:txBody>
                    <a:bodyPr/>
                    <a:lstStyle/>
                    <a:p>
                      <a:r>
                        <a:rPr lang="en-GB" dirty="0"/>
                        <a:t>£42,000</a:t>
                      </a:r>
                    </a:p>
                  </a:txBody>
                  <a:tcPr/>
                </a:tc>
                <a:tc>
                  <a:txBody>
                    <a:bodyPr/>
                    <a:lstStyle/>
                    <a:p>
                      <a:r>
                        <a:rPr lang="en-GB" dirty="0"/>
                        <a:t>May have to spread over 2 years</a:t>
                      </a:r>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191054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6E6C7-6720-DB5D-A5A6-53609C8418D7}"/>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2023</a:t>
            </a:r>
          </a:p>
        </p:txBody>
      </p:sp>
      <p:sp>
        <p:nvSpPr>
          <p:cNvPr id="3" name="Content Placeholder 2">
            <a:extLst>
              <a:ext uri="{FF2B5EF4-FFF2-40B4-BE49-F238E27FC236}">
                <a16:creationId xmlns:a16="http://schemas.microsoft.com/office/drawing/2014/main" id="{218A7728-9C34-C0F0-6434-432E97291FFB}"/>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8C9991F7-B69D-D451-4B6E-4EDE81686B1E}"/>
              </a:ext>
            </a:extLst>
          </p:cNvPr>
          <p:cNvGraphicFramePr>
            <a:graphicFrameLocks noGrp="1"/>
          </p:cNvGraphicFramePr>
          <p:nvPr>
            <p:extLst>
              <p:ext uri="{D42A27DB-BD31-4B8C-83A1-F6EECF244321}">
                <p14:modId xmlns:p14="http://schemas.microsoft.com/office/powerpoint/2010/main" val="904035151"/>
              </p:ext>
            </p:extLst>
          </p:nvPr>
        </p:nvGraphicFramePr>
        <p:xfrm>
          <a:off x="838200" y="1078198"/>
          <a:ext cx="10283891" cy="5703009"/>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1596980">
                <a:tc>
                  <a:txBody>
                    <a:bodyPr/>
                    <a:lstStyle/>
                    <a:p>
                      <a:r>
                        <a:rPr lang="en-GB" sz="1600" dirty="0"/>
                        <a:t>2022/23</a:t>
                      </a:r>
                    </a:p>
                  </a:txBody>
                  <a:tcPr/>
                </a:tc>
                <a:tc>
                  <a:txBody>
                    <a:bodyPr/>
                    <a:lstStyle/>
                    <a:p>
                      <a:r>
                        <a:rPr lang="en-GB" sz="1600" dirty="0"/>
                        <a:t>Pontoon and cardinal  inspection</a:t>
                      </a:r>
                    </a:p>
                    <a:p>
                      <a:r>
                        <a:rPr lang="en-GB" sz="1600" dirty="0"/>
                        <a:t>Visitor mooring service</a:t>
                      </a:r>
                    </a:p>
                    <a:p>
                      <a:r>
                        <a:rPr lang="en-GB" sz="1600" dirty="0"/>
                        <a:t>Electrical misc.</a:t>
                      </a:r>
                    </a:p>
                    <a:p>
                      <a:r>
                        <a:rPr lang="en-GB" sz="1600" dirty="0"/>
                        <a:t>Water management </a:t>
                      </a:r>
                    </a:p>
                  </a:txBody>
                  <a:tcPr/>
                </a:tc>
                <a:tc>
                  <a:txBody>
                    <a:bodyPr/>
                    <a:lstStyle/>
                    <a:p>
                      <a:r>
                        <a:rPr lang="en-GB" sz="1600" dirty="0"/>
                        <a:t>£500</a:t>
                      </a:r>
                    </a:p>
                    <a:p>
                      <a:endParaRPr lang="en-GB" sz="1600" dirty="0"/>
                    </a:p>
                    <a:p>
                      <a:endParaRPr lang="en-GB" sz="1600" dirty="0"/>
                    </a:p>
                    <a:p>
                      <a:r>
                        <a:rPr lang="en-GB" sz="1600" dirty="0"/>
                        <a:t>£1000</a:t>
                      </a:r>
                    </a:p>
                    <a:p>
                      <a:endParaRPr lang="en-GB" sz="1600" dirty="0"/>
                    </a:p>
                    <a:p>
                      <a:endParaRPr lang="en-GB" sz="1600" dirty="0"/>
                    </a:p>
                  </a:txBody>
                  <a:tcPr/>
                </a:tc>
                <a:tc>
                  <a:txBody>
                    <a:bodyPr/>
                    <a:lstStyle/>
                    <a:p>
                      <a:r>
                        <a:rPr lang="en-GB" sz="1600" dirty="0"/>
                        <a:t>£2350.59</a:t>
                      </a:r>
                    </a:p>
                  </a:txBody>
                  <a:tcPr/>
                </a:tc>
                <a:tc>
                  <a:txBody>
                    <a:bodyPr/>
                    <a:lstStyle/>
                    <a:p>
                      <a:r>
                        <a:rPr lang="en-GB" sz="1600" dirty="0"/>
                        <a:t>Completed </a:t>
                      </a:r>
                    </a:p>
                  </a:txBody>
                  <a:tcPr/>
                </a:tc>
                <a:extLst>
                  <a:ext uri="{0D108BD9-81ED-4DB2-BD59-A6C34878D82A}">
                    <a16:rowId xmlns:a16="http://schemas.microsoft.com/office/drawing/2014/main" val="3491050982"/>
                  </a:ext>
                </a:extLst>
              </a:tr>
              <a:tr h="580283">
                <a:tc>
                  <a:txBody>
                    <a:bodyPr/>
                    <a:lstStyle/>
                    <a:p>
                      <a:r>
                        <a:rPr lang="en-GB" sz="1600"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£3000</a:t>
                      </a:r>
                    </a:p>
                  </a:txBody>
                  <a:tcPr/>
                </a:tc>
                <a:tc>
                  <a:txBody>
                    <a:bodyPr/>
                    <a:lstStyle/>
                    <a:p>
                      <a:endParaRPr lang="en-GB" sz="1600" dirty="0"/>
                    </a:p>
                  </a:txBody>
                  <a:tcPr/>
                </a:tc>
                <a:tc>
                  <a:txBody>
                    <a:bodyPr/>
                    <a:lstStyle/>
                    <a:p>
                      <a:r>
                        <a:rPr lang="en-GB" sz="1600" dirty="0"/>
                        <a:t>Increase membership fees, contact TS/JDT.</a:t>
                      </a:r>
                    </a:p>
                  </a:txBody>
                  <a:tcPr/>
                </a:tc>
                <a:extLst>
                  <a:ext uri="{0D108BD9-81ED-4DB2-BD59-A6C34878D82A}">
                    <a16:rowId xmlns:a16="http://schemas.microsoft.com/office/drawing/2014/main" val="4211622607"/>
                  </a:ext>
                </a:extLst>
              </a:tr>
              <a:tr h="159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Delay to 24/25</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Bridge replacement /floating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1st section of pontoon </a:t>
                      </a:r>
                    </a:p>
                    <a:p>
                      <a:r>
                        <a:rPr lang="en-GB" sz="1600" dirty="0"/>
                        <a:t>Replace dinghy fingers </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endParaRPr lang="en-GB" sz="1600" dirty="0"/>
                    </a:p>
                    <a:p>
                      <a:r>
                        <a:rPr lang="en-GB" sz="1600" dirty="0"/>
                        <a:t>£20,000</a:t>
                      </a:r>
                    </a:p>
                    <a:p>
                      <a:endParaRPr lang="en-GB" sz="1600" dirty="0"/>
                    </a:p>
                  </a:txBody>
                  <a:tcPr/>
                </a:tc>
                <a:tc>
                  <a:txBody>
                    <a:bodyPr/>
                    <a:lstStyle/>
                    <a:p>
                      <a:r>
                        <a:rPr lang="en-GB" sz="1600" dirty="0"/>
                        <a:t>£50,000</a:t>
                      </a:r>
                    </a:p>
                    <a:p>
                      <a:r>
                        <a:rPr lang="en-GB" sz="1600" dirty="0"/>
                        <a:t>Increase estimate to £55,000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Examples of floating pontoon would cost more (see next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Based on current subs we would have that but would not leave and contingency.</a:t>
                      </a:r>
                    </a:p>
                  </a:txBody>
                  <a:tcPr/>
                </a:tc>
                <a:extLst>
                  <a:ext uri="{0D108BD9-81ED-4DB2-BD59-A6C34878D82A}">
                    <a16:rowId xmlns:a16="http://schemas.microsoft.com/office/drawing/2014/main" val="3422692807"/>
                  </a:ext>
                </a:extLst>
              </a:tr>
              <a:tr h="840516">
                <a:tc>
                  <a:txBody>
                    <a:bodyPr/>
                    <a:lstStyle/>
                    <a:p>
                      <a:r>
                        <a:rPr lang="en-GB" sz="1600" dirty="0"/>
                        <a:t>2025/26</a:t>
                      </a:r>
                    </a:p>
                  </a:txBody>
                  <a:tcPr/>
                </a:tc>
                <a:tc>
                  <a:txBody>
                    <a:bodyPr/>
                    <a:lstStyle/>
                    <a:p>
                      <a:r>
                        <a:rPr lang="en-GB" sz="1600" dirty="0"/>
                        <a:t>Post Office Pier</a:t>
                      </a:r>
                    </a:p>
                    <a:p>
                      <a:r>
                        <a:rPr lang="en-GB" sz="1600" dirty="0"/>
                        <a:t>Replace pontoon finger</a:t>
                      </a:r>
                    </a:p>
                  </a:txBody>
                  <a:tcPr/>
                </a:tc>
                <a:tc>
                  <a:txBody>
                    <a:bodyPr/>
                    <a:lstStyle/>
                    <a:p>
                      <a:r>
                        <a:rPr lang="en-GB" sz="1600" dirty="0"/>
                        <a:t>£30,000</a:t>
                      </a:r>
                    </a:p>
                    <a:p>
                      <a:r>
                        <a:rPr lang="en-GB" sz="1600" dirty="0"/>
                        <a:t>£12,000</a:t>
                      </a:r>
                    </a:p>
                  </a:txBody>
                  <a:tcPr/>
                </a:tc>
                <a:tc>
                  <a:txBody>
                    <a:bodyPr/>
                    <a:lstStyle/>
                    <a:p>
                      <a:r>
                        <a:rPr lang="en-GB" sz="1600" dirty="0"/>
                        <a:t>£42,000</a:t>
                      </a:r>
                    </a:p>
                  </a:txBody>
                  <a:tcPr/>
                </a:tc>
                <a:tc>
                  <a:txBody>
                    <a:bodyPr/>
                    <a:lstStyle/>
                    <a:p>
                      <a:r>
                        <a:rPr lang="en-GB" sz="1600" dirty="0"/>
                        <a:t>May have to spread over 2 years</a:t>
                      </a:r>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860726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8A59BDE8-D8D1-4A63-B7E7-57558507E3E7">
            <a:extLst>
              <a:ext uri="{FF2B5EF4-FFF2-40B4-BE49-F238E27FC236}">
                <a16:creationId xmlns:a16="http://schemas.microsoft.com/office/drawing/2014/main" id="{28E6E0C3-4901-1F06-67C9-D2E12F118A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0050" y="994262"/>
            <a:ext cx="3643818"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341D7D8C-AD68-4F8F-BE92-4E79BBA2241E">
            <a:extLst>
              <a:ext uri="{FF2B5EF4-FFF2-40B4-BE49-F238E27FC236}">
                <a16:creationId xmlns:a16="http://schemas.microsoft.com/office/drawing/2014/main" id="{99A17BFE-D326-5CB8-DFA1-4CB4A69817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838" y="994262"/>
            <a:ext cx="3750820"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4B2B343A-F673-4997-BD8A-B44C7D743D87">
            <a:extLst>
              <a:ext uri="{FF2B5EF4-FFF2-40B4-BE49-F238E27FC236}">
                <a16:creationId xmlns:a16="http://schemas.microsoft.com/office/drawing/2014/main" id="{97E04940-8B51-B0E2-3C08-399B446738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562" y="994262"/>
            <a:ext cx="3556518"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8152E8D-3001-A8B6-F525-4C7A3A1D5747}"/>
              </a:ext>
            </a:extLst>
          </p:cNvPr>
          <p:cNvSpPr txBox="1"/>
          <p:nvPr/>
        </p:nvSpPr>
        <p:spPr>
          <a:xfrm>
            <a:off x="709127" y="531845"/>
            <a:ext cx="10422293" cy="369332"/>
          </a:xfrm>
          <a:prstGeom prst="rect">
            <a:avLst/>
          </a:prstGeom>
          <a:noFill/>
        </p:spPr>
        <p:txBody>
          <a:bodyPr wrap="square" rtlCol="0">
            <a:spAutoFit/>
          </a:bodyPr>
          <a:lstStyle/>
          <a:p>
            <a:r>
              <a:rPr lang="en-GB" dirty="0"/>
              <a:t>Examples of high tide cutting off the pontoon </a:t>
            </a:r>
          </a:p>
        </p:txBody>
      </p:sp>
      <p:sp>
        <p:nvSpPr>
          <p:cNvPr id="4" name="TextBox 3">
            <a:extLst>
              <a:ext uri="{FF2B5EF4-FFF2-40B4-BE49-F238E27FC236}">
                <a16:creationId xmlns:a16="http://schemas.microsoft.com/office/drawing/2014/main" id="{A7786320-868F-99E3-D0FE-3CEB01CB3E99}"/>
              </a:ext>
            </a:extLst>
          </p:cNvPr>
          <p:cNvSpPr txBox="1"/>
          <p:nvPr/>
        </p:nvSpPr>
        <p:spPr>
          <a:xfrm>
            <a:off x="709127" y="3974841"/>
            <a:ext cx="4086807" cy="369332"/>
          </a:xfrm>
          <a:prstGeom prst="rect">
            <a:avLst/>
          </a:prstGeom>
          <a:noFill/>
        </p:spPr>
        <p:txBody>
          <a:bodyPr wrap="square" rtlCol="0">
            <a:spAutoFit/>
          </a:bodyPr>
          <a:lstStyle/>
          <a:p>
            <a:r>
              <a:rPr lang="en-GB" dirty="0"/>
              <a:t>Potential solution </a:t>
            </a:r>
          </a:p>
        </p:txBody>
      </p:sp>
      <p:pic>
        <p:nvPicPr>
          <p:cNvPr id="5" name="D640DEDA-8112-4091-875E-627EFCF636F3">
            <a:extLst>
              <a:ext uri="{FF2B5EF4-FFF2-40B4-BE49-F238E27FC236}">
                <a16:creationId xmlns:a16="http://schemas.microsoft.com/office/drawing/2014/main" id="{1D712075-7244-2066-161D-784D0277B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562" y="4516098"/>
            <a:ext cx="5013862" cy="226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E6FEAC2-7D09-4783-A32D-C609C8487AC1">
            <a:extLst>
              <a:ext uri="{FF2B5EF4-FFF2-40B4-BE49-F238E27FC236}">
                <a16:creationId xmlns:a16="http://schemas.microsoft.com/office/drawing/2014/main" id="{33607684-F1A6-4AF6-0649-D139815368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7773" y="4516098"/>
            <a:ext cx="6284069" cy="223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011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Commercial Operators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1009278249"/>
              </p:ext>
            </p:extLst>
          </p:nvPr>
        </p:nvGraphicFramePr>
        <p:xfrm>
          <a:off x="495301" y="913807"/>
          <a:ext cx="11304813" cy="600456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Commercial marine operations are a</a:t>
                      </a:r>
                      <a:r>
                        <a:rPr lang="en-GB" sz="1400" dirty="0">
                          <a:solidFill>
                            <a:srgbClr val="FF0000"/>
                          </a:solidFill>
                        </a:rPr>
                        <a:t> </a:t>
                      </a:r>
                      <a:r>
                        <a:rPr lang="en-GB" sz="1400" dirty="0">
                          <a:solidFill>
                            <a:schemeClr val="tx1"/>
                          </a:solidFill>
                        </a:rPr>
                        <a:t>historical and integral part of Tayvallich, and bring visitors and employment opportunities to the community</a:t>
                      </a:r>
                    </a:p>
                    <a:p>
                      <a:pPr marL="285750" indent="-285750">
                        <a:buFont typeface="Arial" panose="020B0604020202020204" pitchFamily="34" charset="0"/>
                        <a:buChar char="•"/>
                      </a:pPr>
                      <a:r>
                        <a:rPr lang="en-GB" sz="1400" dirty="0">
                          <a:solidFill>
                            <a:schemeClr val="tx1"/>
                          </a:solidFill>
                        </a:rPr>
                        <a:t>There are 7 moorings allocated to Commercial vessels.</a:t>
                      </a:r>
                    </a:p>
                    <a:p>
                      <a:pPr marL="285750" indent="-285750">
                        <a:buFont typeface="Arial" panose="020B0604020202020204" pitchFamily="34" charset="0"/>
                        <a:buChar char="•"/>
                      </a:pPr>
                      <a:r>
                        <a:rPr lang="en-GB" sz="1400" dirty="0">
                          <a:solidFill>
                            <a:schemeClr val="tx1"/>
                          </a:solidFill>
                        </a:rPr>
                        <a:t>The onshore facilities managed by the TBA should facilitate commercial operators where possible </a:t>
                      </a:r>
                    </a:p>
                    <a:p>
                      <a:pPr marL="285750" indent="-285750">
                        <a:buFont typeface="Arial" panose="020B0604020202020204" pitchFamily="34" charset="0"/>
                        <a:buChar char="•"/>
                      </a:pPr>
                      <a:r>
                        <a:rPr lang="en-GB" sz="1400" dirty="0">
                          <a:solidFill>
                            <a:schemeClr val="tx1"/>
                          </a:solidFill>
                        </a:rPr>
                        <a:t>Commercial operators should contribute to the maintenance of the onshore facilities as follows:-</a:t>
                      </a:r>
                    </a:p>
                    <a:p>
                      <a:pPr marL="742950" lvl="1" indent="-285750">
                        <a:buFont typeface="Arial" panose="020B0604020202020204" pitchFamily="34" charset="0"/>
                        <a:buChar char="•"/>
                      </a:pPr>
                      <a:r>
                        <a:rPr lang="en-GB" sz="1400" dirty="0">
                          <a:solidFill>
                            <a:schemeClr val="tx1"/>
                          </a:solidFill>
                        </a:rPr>
                        <a:t>Carrick Pier – 100% of the maintenance cost recovered from the commercial fishing boats using the pier</a:t>
                      </a:r>
                    </a:p>
                    <a:p>
                      <a:pPr marL="742950" lvl="1" indent="-285750">
                        <a:buFont typeface="Arial" panose="020B0604020202020204" pitchFamily="34" charset="0"/>
                        <a:buChar char="•"/>
                      </a:pPr>
                      <a:r>
                        <a:rPr lang="en-GB" sz="1400" dirty="0">
                          <a:solidFill>
                            <a:schemeClr val="tx1"/>
                          </a:solidFill>
                        </a:rPr>
                        <a:t>Annual fees paid by all commercial boats.  This is based on the size of their business and use of facilities.  </a:t>
                      </a:r>
                    </a:p>
                    <a:p>
                      <a:pPr marL="742950" lvl="1" indent="-285750">
                        <a:buFont typeface="Arial" panose="020B0604020202020204" pitchFamily="34" charset="0"/>
                        <a:buChar char="•"/>
                      </a:pPr>
                      <a:r>
                        <a:rPr lang="en-GB" sz="1400" dirty="0">
                          <a:solidFill>
                            <a:schemeClr val="tx1"/>
                          </a:solidFill>
                        </a:rPr>
                        <a:t>Pontoon – a fair contribution from the Jura Ferry and private commercial operators.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r>
                        <a:rPr lang="en-GB" sz="1400" dirty="0">
                          <a:solidFill>
                            <a:schemeClr val="tx1"/>
                          </a:solidFill>
                        </a:rPr>
                        <a:t>Current commercial operators within Tayvallich Bay</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Commercial fishing vessels</a:t>
                      </a:r>
                    </a:p>
                    <a:p>
                      <a:pPr marL="285750" indent="-285750">
                        <a:buFont typeface="Arial" panose="020B0604020202020204" pitchFamily="34" charset="0"/>
                        <a:buChar char="•"/>
                      </a:pPr>
                      <a:r>
                        <a:rPr lang="en-GB" sz="1400" dirty="0">
                          <a:solidFill>
                            <a:schemeClr val="tx1"/>
                          </a:solidFill>
                        </a:rPr>
                        <a:t>Jura Ferry</a:t>
                      </a:r>
                    </a:p>
                    <a:p>
                      <a:pPr marL="285750" indent="-285750">
                        <a:buFont typeface="Arial" panose="020B0604020202020204" pitchFamily="34" charset="0"/>
                        <a:buChar char="•"/>
                      </a:pPr>
                      <a:r>
                        <a:rPr lang="en-GB" sz="1400" dirty="0">
                          <a:solidFill>
                            <a:schemeClr val="tx1"/>
                          </a:solidFill>
                        </a:rPr>
                        <a:t>Private tour / angling vessels</a:t>
                      </a:r>
                    </a:p>
                    <a:p>
                      <a:pPr marL="285750" indent="-285750">
                        <a:buFont typeface="Arial" panose="020B0604020202020204" pitchFamily="34" charset="0"/>
                        <a:buChar char="•"/>
                      </a:pPr>
                      <a:r>
                        <a:rPr lang="en-GB" sz="1400" dirty="0">
                          <a:solidFill>
                            <a:schemeClr val="tx1"/>
                          </a:solidFill>
                        </a:rPr>
                        <a:t>Small cruise vessels anchoring in the outer bay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No contribution from Jura Development Trust for maintenance. </a:t>
                      </a:r>
                      <a:r>
                        <a:rPr lang="nb-NO" sz="1400" dirty="0">
                          <a:solidFill>
                            <a:srgbClr val="FF0000"/>
                          </a:solidFill>
                        </a:rPr>
                        <a:t>JDT are saying that they have no budget. </a:t>
                      </a:r>
                      <a:endParaRPr lang="en-GB" sz="1400"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Fishing boat operators would like upgraded facilities.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rgbClr val="FF0000"/>
                          </a:solidFill>
                        </a:rPr>
                        <a:t>Mess on Carrick Pier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rgbClr val="FF0000"/>
                          </a:solidFill>
                        </a:rPr>
                        <a:t>Rafts in outer bay must be removed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Make a long term agreement with the Jura development trust for a contribution to the pontoon maintenance – ongoing 2023/34.   </a:t>
                      </a:r>
                    </a:p>
                    <a:p>
                      <a:pPr marL="285750" indent="-285750">
                        <a:buFont typeface="Arial" panose="020B0604020202020204" pitchFamily="34" charset="0"/>
                        <a:buChar char="•"/>
                      </a:pPr>
                      <a:r>
                        <a:rPr lang="en-GB" sz="1400" dirty="0">
                          <a:solidFill>
                            <a:schemeClr val="tx1"/>
                          </a:solidFill>
                        </a:rPr>
                        <a:t>Improve agreements with visiting Cruise boats for mooring and landing on the pontoon.  </a:t>
                      </a:r>
                      <a:r>
                        <a:rPr lang="nb-NO" sz="1400" dirty="0">
                          <a:solidFill>
                            <a:schemeClr val="tx1"/>
                          </a:solidFill>
                        </a:rPr>
                        <a:t>Invoices being sent and payment improved.  </a:t>
                      </a:r>
                      <a:r>
                        <a:rPr lang="nb-NO" sz="1400" dirty="0">
                          <a:solidFill>
                            <a:srgbClr val="FF0000"/>
                          </a:solidFill>
                        </a:rPr>
                        <a:t> </a:t>
                      </a:r>
                      <a:endParaRPr lang="nb-NO" sz="1400" dirty="0">
                        <a:solidFill>
                          <a:schemeClr val="accent6">
                            <a:lumMod val="75000"/>
                          </a:schemeClr>
                        </a:solidFill>
                      </a:endParaRPr>
                    </a:p>
                    <a:p>
                      <a:pPr marL="285750" indent="-285750">
                        <a:buFont typeface="Arial" panose="020B0604020202020204" pitchFamily="34" charset="0"/>
                        <a:buChar char="•"/>
                      </a:pPr>
                      <a:r>
                        <a:rPr lang="nb-NO" sz="1400" dirty="0">
                          <a:solidFill>
                            <a:schemeClr val="tx1"/>
                          </a:solidFill>
                        </a:rPr>
                        <a:t>Apply to the Marine Fisheries Fund to improve servies for commericial fishing boats – see below  </a:t>
                      </a:r>
                    </a:p>
                    <a:p>
                      <a:pPr marL="285750" indent="-285750">
                        <a:buFont typeface="Arial" panose="020B0604020202020204" pitchFamily="34" charset="0"/>
                        <a:buChar char="•"/>
                      </a:pPr>
                      <a:r>
                        <a:rPr lang="nb-NO" sz="1400" dirty="0">
                          <a:solidFill>
                            <a:srgbClr val="FF0000"/>
                          </a:solidFill>
                        </a:rPr>
                        <a:t>Proposal to purchase land from MacLeods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Diesel at the pier</a:t>
                      </a:r>
                    </a:p>
                    <a:p>
                      <a:pPr marL="285750" indent="-285750">
                        <a:buFont typeface="Arial" panose="020B0604020202020204" pitchFamily="34" charset="0"/>
                        <a:buChar char="•"/>
                      </a:pPr>
                      <a:r>
                        <a:rPr lang="en-GB" sz="1400" dirty="0">
                          <a:solidFill>
                            <a:schemeClr val="tx1"/>
                          </a:solidFill>
                        </a:rPr>
                        <a:t>Water at pier </a:t>
                      </a:r>
                    </a:p>
                    <a:p>
                      <a:pPr marL="285750" indent="-285750">
                        <a:buFont typeface="Arial" panose="020B0604020202020204" pitchFamily="34" charset="0"/>
                        <a:buChar char="•"/>
                      </a:pPr>
                      <a:r>
                        <a:rPr lang="en-GB" sz="1400" dirty="0">
                          <a:solidFill>
                            <a:schemeClr val="tx1"/>
                          </a:solidFill>
                        </a:rPr>
                        <a:t>Floating pontoon </a:t>
                      </a:r>
                    </a:p>
                    <a:p>
                      <a:pPr marL="285750" indent="-285750">
                        <a:buFont typeface="Arial" panose="020B0604020202020204" pitchFamily="34" charset="0"/>
                        <a:buChar char="•"/>
                      </a:pPr>
                      <a:r>
                        <a:rPr lang="en-GB" sz="1400" dirty="0">
                          <a:solidFill>
                            <a:schemeClr val="tx1"/>
                          </a:solidFill>
                        </a:rPr>
                        <a:t>Power at pier</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98658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Non powered recreational use</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1012142281"/>
              </p:ext>
            </p:extLst>
          </p:nvPr>
        </p:nvGraphicFramePr>
        <p:xfrm>
          <a:off x="495301" y="868087"/>
          <a:ext cx="11304813" cy="249936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The Tayvallich area, and </a:t>
                      </a:r>
                      <a:r>
                        <a:rPr lang="en-GB" sz="1400" dirty="0" err="1">
                          <a:solidFill>
                            <a:schemeClr val="tx1"/>
                          </a:solidFill>
                        </a:rPr>
                        <a:t>Caol</a:t>
                      </a:r>
                      <a:r>
                        <a:rPr lang="en-GB" sz="1400" dirty="0">
                          <a:solidFill>
                            <a:schemeClr val="tx1"/>
                          </a:solidFill>
                        </a:rPr>
                        <a:t> </a:t>
                      </a:r>
                      <a:r>
                        <a:rPr lang="en-GB" sz="1400" dirty="0" err="1">
                          <a:solidFill>
                            <a:schemeClr val="tx1"/>
                          </a:solidFill>
                        </a:rPr>
                        <a:t>Scotnish</a:t>
                      </a:r>
                      <a:r>
                        <a:rPr lang="en-GB" sz="1400" dirty="0">
                          <a:solidFill>
                            <a:schemeClr val="tx1"/>
                          </a:solidFill>
                        </a:rPr>
                        <a:t> in particular, is an ideal area for paddle-sports, swimmers etc.  </a:t>
                      </a:r>
                    </a:p>
                    <a:p>
                      <a:pPr marL="285750" indent="-285750">
                        <a:buFont typeface="Arial" panose="020B0604020202020204" pitchFamily="34" charset="0"/>
                        <a:buChar char="•"/>
                      </a:pPr>
                      <a:r>
                        <a:rPr lang="nb-NO" sz="1400" dirty="0" err="1">
                          <a:solidFill>
                            <a:schemeClr val="tx1"/>
                          </a:solidFill>
                        </a:rPr>
                        <a:t>Paddle</a:t>
                      </a:r>
                      <a:r>
                        <a:rPr lang="nb-NO" sz="1400" dirty="0">
                          <a:solidFill>
                            <a:schemeClr val="tx1"/>
                          </a:solidFill>
                        </a:rPr>
                        <a:t> sports </a:t>
                      </a:r>
                      <a:r>
                        <a:rPr lang="nb-NO" sz="1400" dirty="0" err="1">
                          <a:solidFill>
                            <a:schemeClr val="tx1"/>
                          </a:solidFill>
                        </a:rPr>
                        <a:t>allow</a:t>
                      </a:r>
                      <a:r>
                        <a:rPr lang="nb-NO" sz="1400" dirty="0">
                          <a:solidFill>
                            <a:schemeClr val="tx1"/>
                          </a:solidFill>
                        </a:rPr>
                        <a:t> </a:t>
                      </a:r>
                      <a:r>
                        <a:rPr lang="nb-NO" sz="1400" dirty="0" err="1">
                          <a:solidFill>
                            <a:schemeClr val="tx1"/>
                          </a:solidFill>
                        </a:rPr>
                        <a:t>low</a:t>
                      </a:r>
                      <a:r>
                        <a:rPr lang="nb-NO" sz="1400" dirty="0">
                          <a:solidFill>
                            <a:schemeClr val="tx1"/>
                          </a:solidFill>
                        </a:rPr>
                        <a:t> </a:t>
                      </a:r>
                      <a:r>
                        <a:rPr lang="nb-NO" sz="1400" dirty="0" err="1">
                          <a:solidFill>
                            <a:schemeClr val="tx1"/>
                          </a:solidFill>
                        </a:rPr>
                        <a:t>cost</a:t>
                      </a:r>
                      <a:r>
                        <a:rPr lang="nb-NO" sz="1400" dirty="0">
                          <a:solidFill>
                            <a:schemeClr val="tx1"/>
                          </a:solidFill>
                        </a:rPr>
                        <a:t> </a:t>
                      </a:r>
                      <a:r>
                        <a:rPr lang="nb-NO" sz="1400" dirty="0" err="1">
                          <a:solidFill>
                            <a:schemeClr val="tx1"/>
                          </a:solidFill>
                        </a:rPr>
                        <a:t>enjoyment</a:t>
                      </a:r>
                      <a:r>
                        <a:rPr lang="nb-NO" sz="1400" dirty="0">
                          <a:solidFill>
                            <a:schemeClr val="tx1"/>
                          </a:solidFill>
                        </a:rPr>
                        <a:t> </a:t>
                      </a:r>
                      <a:r>
                        <a:rPr lang="nb-NO" sz="1400" dirty="0" err="1">
                          <a:solidFill>
                            <a:schemeClr val="tx1"/>
                          </a:solidFill>
                        </a:rPr>
                        <a:t>of</a:t>
                      </a:r>
                      <a:r>
                        <a:rPr lang="nb-NO" sz="1400" dirty="0">
                          <a:solidFill>
                            <a:schemeClr val="tx1"/>
                          </a:solidFill>
                        </a:rPr>
                        <a:t> </a:t>
                      </a:r>
                      <a:r>
                        <a:rPr lang="nb-NO" sz="1400" dirty="0" err="1">
                          <a:solidFill>
                            <a:schemeClr val="tx1"/>
                          </a:solidFill>
                        </a:rPr>
                        <a:t>our</a:t>
                      </a:r>
                      <a:r>
                        <a:rPr lang="nb-NO" sz="1400" dirty="0">
                          <a:solidFill>
                            <a:schemeClr val="tx1"/>
                          </a:solidFill>
                        </a:rPr>
                        <a:t> waters, </a:t>
                      </a:r>
                      <a:r>
                        <a:rPr lang="nb-NO" sz="1400" dirty="0" err="1">
                          <a:solidFill>
                            <a:schemeClr val="tx1"/>
                          </a:solidFill>
                        </a:rPr>
                        <a:t>with</a:t>
                      </a:r>
                      <a:r>
                        <a:rPr lang="nb-NO" sz="1400" dirty="0">
                          <a:solidFill>
                            <a:schemeClr val="tx1"/>
                          </a:solidFill>
                        </a:rPr>
                        <a:t> </a:t>
                      </a:r>
                      <a:r>
                        <a:rPr lang="nb-NO" sz="1400" dirty="0" err="1">
                          <a:solidFill>
                            <a:schemeClr val="tx1"/>
                          </a:solidFill>
                        </a:rPr>
                        <a:t>the</a:t>
                      </a:r>
                      <a:r>
                        <a:rPr lang="nb-NO" sz="1400" dirty="0">
                          <a:solidFill>
                            <a:schemeClr val="tx1"/>
                          </a:solidFill>
                        </a:rPr>
                        <a:t> </a:t>
                      </a:r>
                      <a:r>
                        <a:rPr lang="nb-NO" sz="1400" dirty="0" err="1">
                          <a:solidFill>
                            <a:schemeClr val="tx1"/>
                          </a:solidFill>
                        </a:rPr>
                        <a:t>lowest</a:t>
                      </a:r>
                      <a:r>
                        <a:rPr lang="nb-NO" sz="1400" dirty="0">
                          <a:solidFill>
                            <a:schemeClr val="tx1"/>
                          </a:solidFill>
                        </a:rPr>
                        <a:t> </a:t>
                      </a:r>
                      <a:r>
                        <a:rPr lang="nb-NO" sz="1400" dirty="0" err="1">
                          <a:solidFill>
                            <a:schemeClr val="tx1"/>
                          </a:solidFill>
                        </a:rPr>
                        <a:t>environmental</a:t>
                      </a:r>
                      <a:r>
                        <a:rPr lang="nb-NO" sz="1400" dirty="0">
                          <a:solidFill>
                            <a:schemeClr val="tx1"/>
                          </a:solidFill>
                        </a:rPr>
                        <a:t> </a:t>
                      </a:r>
                      <a:r>
                        <a:rPr lang="nb-NO" sz="1400" dirty="0" err="1">
                          <a:solidFill>
                            <a:schemeClr val="tx1"/>
                          </a:solidFill>
                        </a:rPr>
                        <a:t>impact</a:t>
                      </a:r>
                      <a:endParaRPr lang="nb-NO" sz="1400" dirty="0">
                        <a:solidFill>
                          <a:schemeClr val="tx1"/>
                        </a:solidFill>
                      </a:endParaRPr>
                    </a:p>
                    <a:p>
                      <a:pPr marL="285750" indent="-285750">
                        <a:buFont typeface="Arial" panose="020B0604020202020204" pitchFamily="34" charset="0"/>
                        <a:buChar char="•"/>
                      </a:pPr>
                      <a:r>
                        <a:rPr lang="nb-NO" sz="1400" dirty="0">
                          <a:solidFill>
                            <a:schemeClr val="tx1"/>
                          </a:solidFill>
                        </a:rPr>
                        <a:t>The TBA will encourage and support the increase in this type of use of the bay.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No easy launch / retrieval location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No membership available for paddlesports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Incorporate a launch and retrieval facility for paddle-sports within a new dinghy facility at Finlay’s pier</a:t>
                      </a:r>
                    </a:p>
                    <a:p>
                      <a:pPr marL="285750" indent="-285750">
                        <a:buFont typeface="Arial" panose="020B0604020202020204" pitchFamily="34" charset="0"/>
                        <a:buChar char="•"/>
                      </a:pPr>
                      <a:r>
                        <a:rPr lang="en-GB" sz="1400" dirty="0">
                          <a:solidFill>
                            <a:schemeClr val="tx1"/>
                          </a:solidFill>
                        </a:rPr>
                        <a:t>Create membership package for paddle sports.  </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3439156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2923447245"/>
              </p:ext>
            </p:extLst>
          </p:nvPr>
        </p:nvGraphicFramePr>
        <p:xfrm>
          <a:off x="571501" y="1401487"/>
          <a:ext cx="11304813" cy="399288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b="0" dirty="0">
                          <a:solidFill>
                            <a:schemeClr val="tx1"/>
                          </a:solidFill>
                        </a:rPr>
                        <a:t>The TBA is responsible for both the Bay and the Outer Bay and Caol Scotnish, which lead onto Loch Sween and make up part of a natual heritage sight and area of special interest because of its diverse wildlife.  We have a responsiblity to protect this area.</a:t>
                      </a:r>
                    </a:p>
                    <a:p>
                      <a:pPr marL="285750" indent="-285750">
                        <a:buFont typeface="Arial" panose="020B0604020202020204" pitchFamily="34" charset="0"/>
                        <a:buChar char="•"/>
                      </a:pPr>
                      <a:r>
                        <a:rPr lang="nb-NO" sz="1400" b="0" dirty="0">
                          <a:solidFill>
                            <a:schemeClr val="tx1"/>
                          </a:solidFill>
                        </a:rPr>
                        <a:t>Marine tourism is in an ideal postition to move towards more sustainable methods of sailing, boating and other water sports that will all contribute to protecting our environment and contributing to the challenges surrouding climate change.  The TBA can play a role in supporting change and promoting this.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The TBA Committee believes any development needs to be done sensitively, maintaining the core objectives of the Association, what makes Tayvallich Unique and protecting areas of special natural interest.   </a:t>
                      </a:r>
                    </a:p>
                    <a:p>
                      <a:pPr marL="285750" indent="-285750">
                        <a:buFont typeface="Arial" panose="020B0604020202020204" pitchFamily="34" charset="0"/>
                        <a:buChar char="•"/>
                      </a:pPr>
                      <a:endParaRPr lang="nb-NO"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Concerns have been raised about water quality in the bay with septic tanks and holding tanks dishcharging into the bay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dirty="0">
                          <a:solidFill>
                            <a:schemeClr val="tx1"/>
                          </a:solidFill>
                        </a:rPr>
                        <a:t>Current development of the pontoon will include the provision of electric charging points.  </a:t>
                      </a:r>
                    </a:p>
                    <a:p>
                      <a:pPr marL="285750" indent="-285750">
                        <a:buFont typeface="Arial" panose="020B0604020202020204" pitchFamily="34" charset="0"/>
                        <a:buChar char="•"/>
                      </a:pPr>
                      <a:r>
                        <a:rPr lang="nb-NO" sz="1400" dirty="0">
                          <a:solidFill>
                            <a:schemeClr val="tx1"/>
                          </a:solidFill>
                        </a:rPr>
                        <a:t>Issue regarding water quality has been raised with The Community Council.  Minutes of 2022 AGM to be circulated to the whole village to raise awareness.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
        <p:nvSpPr>
          <p:cNvPr id="7" name="TextBox 6">
            <a:extLst>
              <a:ext uri="{FF2B5EF4-FFF2-40B4-BE49-F238E27FC236}">
                <a16:creationId xmlns:a16="http://schemas.microsoft.com/office/drawing/2014/main" id="{E9082043-16C4-419C-8121-83CFC0346929}"/>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Impact on the environment and sustainability </a:t>
            </a:r>
            <a:endParaRPr lang="nb-NO" sz="2800" b="1" dirty="0">
              <a:solidFill>
                <a:srgbClr val="0070C0"/>
              </a:solidFill>
            </a:endParaRPr>
          </a:p>
        </p:txBody>
      </p:sp>
    </p:spTree>
    <p:extLst>
      <p:ext uri="{BB962C8B-B14F-4D97-AF65-F5344CB8AC3E}">
        <p14:creationId xmlns:p14="http://schemas.microsoft.com/office/powerpoint/2010/main" val="3393824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C9DF7-2B42-1701-5521-C2EB11E6C683}"/>
              </a:ext>
            </a:extLst>
          </p:cNvPr>
          <p:cNvSpPr>
            <a:spLocks noGrp="1"/>
          </p:cNvSpPr>
          <p:nvPr>
            <p:ph type="ctrTitle"/>
          </p:nvPr>
        </p:nvSpPr>
        <p:spPr>
          <a:xfrm>
            <a:off x="1524000" y="1214438"/>
            <a:ext cx="9144000" cy="2387600"/>
          </a:xfrm>
        </p:spPr>
        <p:txBody>
          <a:bodyPr>
            <a:normAutofit fontScale="90000"/>
          </a:bodyPr>
          <a:lstStyle/>
          <a:p>
            <a:r>
              <a:rPr lang="en-GB" dirty="0"/>
              <a:t>Completed projects and projects for future consideration  </a:t>
            </a:r>
          </a:p>
        </p:txBody>
      </p:sp>
    </p:spTree>
    <p:extLst>
      <p:ext uri="{BB962C8B-B14F-4D97-AF65-F5344CB8AC3E}">
        <p14:creationId xmlns:p14="http://schemas.microsoft.com/office/powerpoint/2010/main" val="1832148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DCAD73-89D6-46F0-86C6-8E4FBA8540C9}"/>
              </a:ext>
            </a:extLst>
          </p:cNvPr>
          <p:cNvSpPr txBox="1"/>
          <p:nvPr/>
        </p:nvSpPr>
        <p:spPr>
          <a:xfrm>
            <a:off x="495300" y="274913"/>
            <a:ext cx="11304814" cy="954107"/>
          </a:xfrm>
          <a:prstGeom prst="rect">
            <a:avLst/>
          </a:prstGeom>
          <a:noFill/>
        </p:spPr>
        <p:txBody>
          <a:bodyPr wrap="square" rtlCol="0">
            <a:spAutoFit/>
          </a:bodyPr>
          <a:lstStyle/>
          <a:p>
            <a:r>
              <a:rPr lang="en-GB" sz="2800" b="1" dirty="0">
                <a:solidFill>
                  <a:srgbClr val="0070C0"/>
                </a:solidFill>
              </a:rPr>
              <a:t>Phase 1 – Pontoon Upgrade January 2022 (funded by Transport Scotland and TBA) Completed 2022 </a:t>
            </a:r>
            <a:endParaRPr lang="nb-NO" sz="2800" b="1" dirty="0">
              <a:solidFill>
                <a:srgbClr val="0070C0"/>
              </a:solidFill>
            </a:endParaRPr>
          </a:p>
        </p:txBody>
      </p:sp>
      <p:pic>
        <p:nvPicPr>
          <p:cNvPr id="18" name="Picture 17">
            <a:extLst>
              <a:ext uri="{FF2B5EF4-FFF2-40B4-BE49-F238E27FC236}">
                <a16:creationId xmlns:a16="http://schemas.microsoft.com/office/drawing/2014/main" id="{04888EAA-59F9-472B-A0BA-C5605ECF6B37}"/>
              </a:ext>
            </a:extLst>
          </p:cNvPr>
          <p:cNvPicPr>
            <a:picLocks noChangeAspect="1"/>
          </p:cNvPicPr>
          <p:nvPr/>
        </p:nvPicPr>
        <p:blipFill rotWithShape="1">
          <a:blip r:embed="rId3"/>
          <a:srcRect l="71328" t="31944" r="1953" b="6389"/>
          <a:stretch/>
        </p:blipFill>
        <p:spPr>
          <a:xfrm>
            <a:off x="4514849" y="1715811"/>
            <a:ext cx="7498235" cy="4867276"/>
          </a:xfrm>
          <a:prstGeom prst="rect">
            <a:avLst/>
          </a:prstGeom>
        </p:spPr>
      </p:pic>
      <p:sp>
        <p:nvSpPr>
          <p:cNvPr id="20" name="Rectangle 19">
            <a:extLst>
              <a:ext uri="{FF2B5EF4-FFF2-40B4-BE49-F238E27FC236}">
                <a16:creationId xmlns:a16="http://schemas.microsoft.com/office/drawing/2014/main" id="{03580285-D3A1-4940-B60B-45D918A9C834}"/>
              </a:ext>
            </a:extLst>
          </p:cNvPr>
          <p:cNvSpPr/>
          <p:nvPr/>
        </p:nvSpPr>
        <p:spPr>
          <a:xfrm rot="17649569">
            <a:off x="8666695" y="4189445"/>
            <a:ext cx="105765" cy="55895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2" name="TextBox 21">
            <a:extLst>
              <a:ext uri="{FF2B5EF4-FFF2-40B4-BE49-F238E27FC236}">
                <a16:creationId xmlns:a16="http://schemas.microsoft.com/office/drawing/2014/main" id="{A41A48AF-34BE-41F4-940E-2C6B1F662EDF}"/>
              </a:ext>
            </a:extLst>
          </p:cNvPr>
          <p:cNvSpPr txBox="1"/>
          <p:nvPr/>
        </p:nvSpPr>
        <p:spPr>
          <a:xfrm>
            <a:off x="178916" y="1715811"/>
            <a:ext cx="4181475" cy="2031325"/>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Extension of pontoon</a:t>
            </a:r>
          </a:p>
          <a:p>
            <a:pPr marL="285750" indent="-285750">
              <a:buFont typeface="Arial" panose="020B0604020202020204" pitchFamily="34" charset="0"/>
              <a:buChar char="•"/>
            </a:pPr>
            <a:r>
              <a:rPr lang="en-US" dirty="0"/>
              <a:t>Recovering of main pontoon surface with mini mesh</a:t>
            </a:r>
          </a:p>
          <a:p>
            <a:pPr marL="285750" indent="-285750">
              <a:buFont typeface="Arial" panose="020B0604020202020204" pitchFamily="34" charset="0"/>
              <a:buChar char="•"/>
            </a:pPr>
            <a:r>
              <a:rPr lang="en-US" dirty="0"/>
              <a:t>Power installation </a:t>
            </a:r>
          </a:p>
          <a:p>
            <a:pPr marL="285750" indent="-285750">
              <a:buFont typeface="Arial" panose="020B0604020202020204" pitchFamily="34" charset="0"/>
              <a:buChar char="•"/>
            </a:pPr>
            <a:r>
              <a:rPr lang="en-US" dirty="0"/>
              <a:t>(Replace gangway)</a:t>
            </a:r>
          </a:p>
        </p:txBody>
      </p:sp>
    </p:spTree>
    <p:extLst>
      <p:ext uri="{BB962C8B-B14F-4D97-AF65-F5344CB8AC3E}">
        <p14:creationId xmlns:p14="http://schemas.microsoft.com/office/powerpoint/2010/main" val="2415314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84A70E-4579-4849-81FD-E4065246163A}"/>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Project 1 – Dinghy / </a:t>
            </a:r>
            <a:r>
              <a:rPr lang="en-GB" sz="2800" b="1" dirty="0" err="1">
                <a:solidFill>
                  <a:srgbClr val="0070C0"/>
                </a:solidFill>
              </a:rPr>
              <a:t>Paddlesports</a:t>
            </a:r>
            <a:r>
              <a:rPr lang="en-GB" sz="2800" b="1" dirty="0">
                <a:solidFill>
                  <a:srgbClr val="0070C0"/>
                </a:solidFill>
              </a:rPr>
              <a:t> facility at Finlay’s pier</a:t>
            </a:r>
            <a:endParaRPr lang="nb-NO" sz="2800" b="1" dirty="0">
              <a:solidFill>
                <a:srgbClr val="0070C0"/>
              </a:solidFill>
            </a:endParaRPr>
          </a:p>
        </p:txBody>
      </p:sp>
      <p:pic>
        <p:nvPicPr>
          <p:cNvPr id="6" name="Picture 5">
            <a:extLst>
              <a:ext uri="{FF2B5EF4-FFF2-40B4-BE49-F238E27FC236}">
                <a16:creationId xmlns:a16="http://schemas.microsoft.com/office/drawing/2014/main" id="{8EBB0784-D557-43A9-8EE7-9859EFBD143B}"/>
              </a:ext>
            </a:extLst>
          </p:cNvPr>
          <p:cNvPicPr>
            <a:picLocks noChangeAspect="1"/>
          </p:cNvPicPr>
          <p:nvPr/>
        </p:nvPicPr>
        <p:blipFill rotWithShape="1">
          <a:blip r:embed="rId3"/>
          <a:srcRect l="68927" t="43603" r="20542" b="26442"/>
          <a:stretch/>
        </p:blipFill>
        <p:spPr>
          <a:xfrm>
            <a:off x="4389121" y="1192566"/>
            <a:ext cx="6459492" cy="5355771"/>
          </a:xfrm>
          <a:prstGeom prst="rect">
            <a:avLst/>
          </a:prstGeom>
        </p:spPr>
      </p:pic>
      <p:sp>
        <p:nvSpPr>
          <p:cNvPr id="17" name="Rectangle 16">
            <a:extLst>
              <a:ext uri="{FF2B5EF4-FFF2-40B4-BE49-F238E27FC236}">
                <a16:creationId xmlns:a16="http://schemas.microsoft.com/office/drawing/2014/main" id="{8F34FAA3-9144-4ABF-8613-8999D571FF3B}"/>
              </a:ext>
            </a:extLst>
          </p:cNvPr>
          <p:cNvSpPr/>
          <p:nvPr/>
        </p:nvSpPr>
        <p:spPr>
          <a:xfrm rot="2164479">
            <a:off x="9236906" y="3530391"/>
            <a:ext cx="222775" cy="101521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8" name="Rectangle 17">
            <a:extLst>
              <a:ext uri="{FF2B5EF4-FFF2-40B4-BE49-F238E27FC236}">
                <a16:creationId xmlns:a16="http://schemas.microsoft.com/office/drawing/2014/main" id="{3CA7F536-2C06-4A42-AC5E-DF4354CEE3D8}"/>
              </a:ext>
            </a:extLst>
          </p:cNvPr>
          <p:cNvSpPr/>
          <p:nvPr/>
        </p:nvSpPr>
        <p:spPr>
          <a:xfrm rot="18483298">
            <a:off x="9079433" y="3780938"/>
            <a:ext cx="109964" cy="2644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065819E2-FC03-49AC-AE6F-53D954A18B32}"/>
              </a:ext>
            </a:extLst>
          </p:cNvPr>
          <p:cNvSpPr txBox="1"/>
          <p:nvPr/>
        </p:nvSpPr>
        <p:spPr>
          <a:xfrm>
            <a:off x="178916" y="1715811"/>
            <a:ext cx="4181475" cy="2308324"/>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New floating facility for on-water dinghy storage</a:t>
            </a:r>
          </a:p>
          <a:p>
            <a:pPr marL="285750" indent="-285750">
              <a:buFont typeface="Arial" panose="020B0604020202020204" pitchFamily="34" charset="0"/>
              <a:buChar char="•"/>
            </a:pPr>
            <a:r>
              <a:rPr lang="en-US" dirty="0"/>
              <a:t>Safe and accessible launch and retrieval area for canoes, paddleboards, etc.</a:t>
            </a:r>
          </a:p>
          <a:p>
            <a:pPr marL="285750" indent="-285750">
              <a:buFont typeface="Arial" panose="020B0604020202020204" pitchFamily="34" charset="0"/>
              <a:buChar char="•"/>
            </a:pPr>
            <a:r>
              <a:rPr lang="en-US" dirty="0"/>
              <a:t>Electric outboard charging stations</a:t>
            </a:r>
          </a:p>
          <a:p>
            <a:endParaRPr lang="en-US" dirty="0"/>
          </a:p>
        </p:txBody>
      </p:sp>
    </p:spTree>
    <p:extLst>
      <p:ext uri="{BB962C8B-B14F-4D97-AF65-F5344CB8AC3E}">
        <p14:creationId xmlns:p14="http://schemas.microsoft.com/office/powerpoint/2010/main" val="1244164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334548D-A7AB-41D2-A339-C1DA7AA739ED}"/>
              </a:ext>
            </a:extLst>
          </p:cNvPr>
          <p:cNvGrpSpPr>
            <a:grpSpLocks noChangeAspect="1"/>
          </p:cNvGrpSpPr>
          <p:nvPr/>
        </p:nvGrpSpPr>
        <p:grpSpPr>
          <a:xfrm>
            <a:off x="5185362" y="1187863"/>
            <a:ext cx="6749462" cy="4537318"/>
            <a:chOff x="933450" y="-41518"/>
            <a:chExt cx="10263340" cy="6899518"/>
          </a:xfrm>
        </p:grpSpPr>
        <p:pic>
          <p:nvPicPr>
            <p:cNvPr id="5" name="Picture 4">
              <a:extLst>
                <a:ext uri="{FF2B5EF4-FFF2-40B4-BE49-F238E27FC236}">
                  <a16:creationId xmlns:a16="http://schemas.microsoft.com/office/drawing/2014/main" id="{AB4BDB03-0860-4E2F-84DD-C4ECF3DF6FE9}"/>
                </a:ext>
              </a:extLst>
            </p:cNvPr>
            <p:cNvPicPr>
              <a:picLocks noChangeAspect="1"/>
            </p:cNvPicPr>
            <p:nvPr/>
          </p:nvPicPr>
          <p:blipFill rotWithShape="1">
            <a:blip r:embed="rId3"/>
            <a:srcRect l="54531" t="17222" r="12812" b="4722"/>
            <a:stretch/>
          </p:blipFill>
          <p:spPr>
            <a:xfrm>
              <a:off x="933450" y="-41518"/>
              <a:ext cx="10263340" cy="6899518"/>
            </a:xfrm>
            <a:prstGeom prst="rect">
              <a:avLst/>
            </a:prstGeom>
          </p:spPr>
        </p:pic>
        <p:sp>
          <p:nvSpPr>
            <p:cNvPr id="15" name="Freeform: Shape 14">
              <a:extLst>
                <a:ext uri="{FF2B5EF4-FFF2-40B4-BE49-F238E27FC236}">
                  <a16:creationId xmlns:a16="http://schemas.microsoft.com/office/drawing/2014/main" id="{602669AD-C95D-41B1-ADD6-B8775013A8D8}"/>
                </a:ext>
              </a:extLst>
            </p:cNvPr>
            <p:cNvSpPr/>
            <p:nvPr/>
          </p:nvSpPr>
          <p:spPr>
            <a:xfrm>
              <a:off x="5133975" y="409575"/>
              <a:ext cx="5429250" cy="6172694"/>
            </a:xfrm>
            <a:custGeom>
              <a:avLst/>
              <a:gdLst>
                <a:gd name="connsiteX0" fmla="*/ 1609725 w 5429250"/>
                <a:gd name="connsiteY0" fmla="*/ 6172200 h 6172694"/>
                <a:gd name="connsiteX1" fmla="*/ 1657350 w 5429250"/>
                <a:gd name="connsiteY1" fmla="*/ 6134100 h 6172694"/>
                <a:gd name="connsiteX2" fmla="*/ 1714500 w 5429250"/>
                <a:gd name="connsiteY2" fmla="*/ 6096000 h 6172694"/>
                <a:gd name="connsiteX3" fmla="*/ 1743075 w 5429250"/>
                <a:gd name="connsiteY3" fmla="*/ 6067425 h 6172694"/>
                <a:gd name="connsiteX4" fmla="*/ 1771650 w 5429250"/>
                <a:gd name="connsiteY4" fmla="*/ 6057900 h 6172694"/>
                <a:gd name="connsiteX5" fmla="*/ 1828800 w 5429250"/>
                <a:gd name="connsiteY5" fmla="*/ 6019800 h 6172694"/>
                <a:gd name="connsiteX6" fmla="*/ 1885950 w 5429250"/>
                <a:gd name="connsiteY6" fmla="*/ 5991225 h 6172694"/>
                <a:gd name="connsiteX7" fmla="*/ 1943100 w 5429250"/>
                <a:gd name="connsiteY7" fmla="*/ 5972175 h 6172694"/>
                <a:gd name="connsiteX8" fmla="*/ 1971675 w 5429250"/>
                <a:gd name="connsiteY8" fmla="*/ 5953125 h 6172694"/>
                <a:gd name="connsiteX9" fmla="*/ 2000250 w 5429250"/>
                <a:gd name="connsiteY9" fmla="*/ 5943600 h 6172694"/>
                <a:gd name="connsiteX10" fmla="*/ 2057400 w 5429250"/>
                <a:gd name="connsiteY10" fmla="*/ 5905500 h 6172694"/>
                <a:gd name="connsiteX11" fmla="*/ 2143125 w 5429250"/>
                <a:gd name="connsiteY11" fmla="*/ 5857875 h 6172694"/>
                <a:gd name="connsiteX12" fmla="*/ 2200275 w 5429250"/>
                <a:gd name="connsiteY12" fmla="*/ 5819775 h 6172694"/>
                <a:gd name="connsiteX13" fmla="*/ 2228850 w 5429250"/>
                <a:gd name="connsiteY13" fmla="*/ 5800725 h 6172694"/>
                <a:gd name="connsiteX14" fmla="*/ 2257425 w 5429250"/>
                <a:gd name="connsiteY14" fmla="*/ 5791200 h 6172694"/>
                <a:gd name="connsiteX15" fmla="*/ 2286000 w 5429250"/>
                <a:gd name="connsiteY15" fmla="*/ 5762625 h 6172694"/>
                <a:gd name="connsiteX16" fmla="*/ 2314575 w 5429250"/>
                <a:gd name="connsiteY16" fmla="*/ 5753100 h 6172694"/>
                <a:gd name="connsiteX17" fmla="*/ 2362200 w 5429250"/>
                <a:gd name="connsiteY17" fmla="*/ 5715000 h 6172694"/>
                <a:gd name="connsiteX18" fmla="*/ 2419350 w 5429250"/>
                <a:gd name="connsiteY18" fmla="*/ 5676900 h 6172694"/>
                <a:gd name="connsiteX19" fmla="*/ 2447925 w 5429250"/>
                <a:gd name="connsiteY19" fmla="*/ 5648325 h 6172694"/>
                <a:gd name="connsiteX20" fmla="*/ 2533650 w 5429250"/>
                <a:gd name="connsiteY20" fmla="*/ 5591175 h 6172694"/>
                <a:gd name="connsiteX21" fmla="*/ 2562225 w 5429250"/>
                <a:gd name="connsiteY21" fmla="*/ 5572125 h 6172694"/>
                <a:gd name="connsiteX22" fmla="*/ 2590800 w 5429250"/>
                <a:gd name="connsiteY22" fmla="*/ 5553075 h 6172694"/>
                <a:gd name="connsiteX23" fmla="*/ 2619375 w 5429250"/>
                <a:gd name="connsiteY23" fmla="*/ 5524500 h 6172694"/>
                <a:gd name="connsiteX24" fmla="*/ 2647950 w 5429250"/>
                <a:gd name="connsiteY24" fmla="*/ 5514975 h 6172694"/>
                <a:gd name="connsiteX25" fmla="*/ 2705100 w 5429250"/>
                <a:gd name="connsiteY25" fmla="*/ 5486400 h 6172694"/>
                <a:gd name="connsiteX26" fmla="*/ 2724150 w 5429250"/>
                <a:gd name="connsiteY26" fmla="*/ 5457825 h 6172694"/>
                <a:gd name="connsiteX27" fmla="*/ 2752725 w 5429250"/>
                <a:gd name="connsiteY27" fmla="*/ 5448300 h 6172694"/>
                <a:gd name="connsiteX28" fmla="*/ 2781300 w 5429250"/>
                <a:gd name="connsiteY28" fmla="*/ 5429250 h 6172694"/>
                <a:gd name="connsiteX29" fmla="*/ 2762250 w 5429250"/>
                <a:gd name="connsiteY29" fmla="*/ 5400675 h 6172694"/>
                <a:gd name="connsiteX30" fmla="*/ 2838450 w 5429250"/>
                <a:gd name="connsiteY30" fmla="*/ 5305425 h 6172694"/>
                <a:gd name="connsiteX31" fmla="*/ 2895600 w 5429250"/>
                <a:gd name="connsiteY31" fmla="*/ 5267325 h 6172694"/>
                <a:gd name="connsiteX32" fmla="*/ 2924175 w 5429250"/>
                <a:gd name="connsiteY32" fmla="*/ 5248275 h 6172694"/>
                <a:gd name="connsiteX33" fmla="*/ 2952750 w 5429250"/>
                <a:gd name="connsiteY33" fmla="*/ 5229225 h 6172694"/>
                <a:gd name="connsiteX34" fmla="*/ 3000375 w 5429250"/>
                <a:gd name="connsiteY34" fmla="*/ 5191125 h 6172694"/>
                <a:gd name="connsiteX35" fmla="*/ 3048000 w 5429250"/>
                <a:gd name="connsiteY35" fmla="*/ 5133975 h 6172694"/>
                <a:gd name="connsiteX36" fmla="*/ 3038475 w 5429250"/>
                <a:gd name="connsiteY36" fmla="*/ 5076825 h 6172694"/>
                <a:gd name="connsiteX37" fmla="*/ 2971800 w 5429250"/>
                <a:gd name="connsiteY37" fmla="*/ 5076825 h 6172694"/>
                <a:gd name="connsiteX38" fmla="*/ 2914650 w 5429250"/>
                <a:gd name="connsiteY38" fmla="*/ 5114925 h 6172694"/>
                <a:gd name="connsiteX39" fmla="*/ 2867025 w 5429250"/>
                <a:gd name="connsiteY39" fmla="*/ 5200650 h 6172694"/>
                <a:gd name="connsiteX40" fmla="*/ 2819400 w 5429250"/>
                <a:gd name="connsiteY40" fmla="*/ 5191125 h 6172694"/>
                <a:gd name="connsiteX41" fmla="*/ 2790825 w 5429250"/>
                <a:gd name="connsiteY41" fmla="*/ 5210175 h 6172694"/>
                <a:gd name="connsiteX42" fmla="*/ 2743200 w 5429250"/>
                <a:gd name="connsiteY42" fmla="*/ 5267325 h 6172694"/>
                <a:gd name="connsiteX43" fmla="*/ 2714625 w 5429250"/>
                <a:gd name="connsiteY43" fmla="*/ 5286375 h 6172694"/>
                <a:gd name="connsiteX44" fmla="*/ 2667000 w 5429250"/>
                <a:gd name="connsiteY44" fmla="*/ 5334000 h 6172694"/>
                <a:gd name="connsiteX45" fmla="*/ 2619375 w 5429250"/>
                <a:gd name="connsiteY45" fmla="*/ 5381625 h 6172694"/>
                <a:gd name="connsiteX46" fmla="*/ 2562225 w 5429250"/>
                <a:gd name="connsiteY46" fmla="*/ 5400675 h 6172694"/>
                <a:gd name="connsiteX47" fmla="*/ 2486025 w 5429250"/>
                <a:gd name="connsiteY47" fmla="*/ 5381625 h 6172694"/>
                <a:gd name="connsiteX48" fmla="*/ 2419350 w 5429250"/>
                <a:gd name="connsiteY48" fmla="*/ 5362575 h 6172694"/>
                <a:gd name="connsiteX49" fmla="*/ 2409825 w 5429250"/>
                <a:gd name="connsiteY49" fmla="*/ 5334000 h 6172694"/>
                <a:gd name="connsiteX50" fmla="*/ 2400300 w 5429250"/>
                <a:gd name="connsiteY50" fmla="*/ 5295900 h 6172694"/>
                <a:gd name="connsiteX51" fmla="*/ 2362200 w 5429250"/>
                <a:gd name="connsiteY51" fmla="*/ 5238750 h 6172694"/>
                <a:gd name="connsiteX52" fmla="*/ 2352675 w 5429250"/>
                <a:gd name="connsiteY52" fmla="*/ 5210175 h 6172694"/>
                <a:gd name="connsiteX53" fmla="*/ 2286000 w 5429250"/>
                <a:gd name="connsiteY53" fmla="*/ 5191125 h 6172694"/>
                <a:gd name="connsiteX54" fmla="*/ 2247900 w 5429250"/>
                <a:gd name="connsiteY54" fmla="*/ 5238750 h 6172694"/>
                <a:gd name="connsiteX55" fmla="*/ 2219325 w 5429250"/>
                <a:gd name="connsiteY55" fmla="*/ 5257800 h 6172694"/>
                <a:gd name="connsiteX56" fmla="*/ 2200275 w 5429250"/>
                <a:gd name="connsiteY56" fmla="*/ 5286375 h 6172694"/>
                <a:gd name="connsiteX57" fmla="*/ 2171700 w 5429250"/>
                <a:gd name="connsiteY57" fmla="*/ 5295900 h 6172694"/>
                <a:gd name="connsiteX58" fmla="*/ 2143125 w 5429250"/>
                <a:gd name="connsiteY58" fmla="*/ 5314950 h 6172694"/>
                <a:gd name="connsiteX59" fmla="*/ 2114550 w 5429250"/>
                <a:gd name="connsiteY59" fmla="*/ 5324475 h 6172694"/>
                <a:gd name="connsiteX60" fmla="*/ 2085975 w 5429250"/>
                <a:gd name="connsiteY60" fmla="*/ 5343525 h 6172694"/>
                <a:gd name="connsiteX61" fmla="*/ 2057400 w 5429250"/>
                <a:gd name="connsiteY61" fmla="*/ 5353050 h 6172694"/>
                <a:gd name="connsiteX62" fmla="*/ 2000250 w 5429250"/>
                <a:gd name="connsiteY62" fmla="*/ 5381625 h 6172694"/>
                <a:gd name="connsiteX63" fmla="*/ 1885950 w 5429250"/>
                <a:gd name="connsiteY63" fmla="*/ 5372100 h 6172694"/>
                <a:gd name="connsiteX64" fmla="*/ 1895475 w 5429250"/>
                <a:gd name="connsiteY64" fmla="*/ 5334000 h 6172694"/>
                <a:gd name="connsiteX65" fmla="*/ 1924050 w 5429250"/>
                <a:gd name="connsiteY65" fmla="*/ 5276850 h 6172694"/>
                <a:gd name="connsiteX66" fmla="*/ 1952625 w 5429250"/>
                <a:gd name="connsiteY66" fmla="*/ 5133975 h 6172694"/>
                <a:gd name="connsiteX67" fmla="*/ 1962150 w 5429250"/>
                <a:gd name="connsiteY67" fmla="*/ 5105400 h 6172694"/>
                <a:gd name="connsiteX68" fmla="*/ 1990725 w 5429250"/>
                <a:gd name="connsiteY68" fmla="*/ 5076825 h 6172694"/>
                <a:gd name="connsiteX69" fmla="*/ 2057400 w 5429250"/>
                <a:gd name="connsiteY69" fmla="*/ 5000625 h 6172694"/>
                <a:gd name="connsiteX70" fmla="*/ 2105025 w 5429250"/>
                <a:gd name="connsiteY70" fmla="*/ 4914900 h 6172694"/>
                <a:gd name="connsiteX71" fmla="*/ 2133600 w 5429250"/>
                <a:gd name="connsiteY71" fmla="*/ 4895850 h 6172694"/>
                <a:gd name="connsiteX72" fmla="*/ 2171700 w 5429250"/>
                <a:gd name="connsiteY72" fmla="*/ 4838700 h 6172694"/>
                <a:gd name="connsiteX73" fmla="*/ 2181225 w 5429250"/>
                <a:gd name="connsiteY73" fmla="*/ 4810125 h 6172694"/>
                <a:gd name="connsiteX74" fmla="*/ 2228850 w 5429250"/>
                <a:gd name="connsiteY74" fmla="*/ 4762500 h 6172694"/>
                <a:gd name="connsiteX75" fmla="*/ 2238375 w 5429250"/>
                <a:gd name="connsiteY75" fmla="*/ 4733925 h 6172694"/>
                <a:gd name="connsiteX76" fmla="*/ 2266950 w 5429250"/>
                <a:gd name="connsiteY76" fmla="*/ 4714875 h 6172694"/>
                <a:gd name="connsiteX77" fmla="*/ 2324100 w 5429250"/>
                <a:gd name="connsiteY77" fmla="*/ 4667250 h 6172694"/>
                <a:gd name="connsiteX78" fmla="*/ 2343150 w 5429250"/>
                <a:gd name="connsiteY78" fmla="*/ 4638675 h 6172694"/>
                <a:gd name="connsiteX79" fmla="*/ 2371725 w 5429250"/>
                <a:gd name="connsiteY79" fmla="*/ 4619625 h 6172694"/>
                <a:gd name="connsiteX80" fmla="*/ 2409825 w 5429250"/>
                <a:gd name="connsiteY80" fmla="*/ 4581525 h 6172694"/>
                <a:gd name="connsiteX81" fmla="*/ 2438400 w 5429250"/>
                <a:gd name="connsiteY81" fmla="*/ 4552950 h 6172694"/>
                <a:gd name="connsiteX82" fmla="*/ 2466975 w 5429250"/>
                <a:gd name="connsiteY82" fmla="*/ 4543425 h 6172694"/>
                <a:gd name="connsiteX83" fmla="*/ 2476500 w 5429250"/>
                <a:gd name="connsiteY83" fmla="*/ 4514850 h 6172694"/>
                <a:gd name="connsiteX84" fmla="*/ 2505075 w 5429250"/>
                <a:gd name="connsiteY84" fmla="*/ 4495800 h 6172694"/>
                <a:gd name="connsiteX85" fmla="*/ 2533650 w 5429250"/>
                <a:gd name="connsiteY85" fmla="*/ 4438650 h 6172694"/>
                <a:gd name="connsiteX86" fmla="*/ 2562225 w 5429250"/>
                <a:gd name="connsiteY86" fmla="*/ 4419600 h 6172694"/>
                <a:gd name="connsiteX87" fmla="*/ 2590800 w 5429250"/>
                <a:gd name="connsiteY87" fmla="*/ 4362450 h 6172694"/>
                <a:gd name="connsiteX88" fmla="*/ 2600325 w 5429250"/>
                <a:gd name="connsiteY88" fmla="*/ 4333875 h 6172694"/>
                <a:gd name="connsiteX89" fmla="*/ 2638425 w 5429250"/>
                <a:gd name="connsiteY89" fmla="*/ 4276725 h 6172694"/>
                <a:gd name="connsiteX90" fmla="*/ 2667000 w 5429250"/>
                <a:gd name="connsiteY90" fmla="*/ 4171950 h 6172694"/>
                <a:gd name="connsiteX91" fmla="*/ 2695575 w 5429250"/>
                <a:gd name="connsiteY91" fmla="*/ 4143375 h 6172694"/>
                <a:gd name="connsiteX92" fmla="*/ 2705100 w 5429250"/>
                <a:gd name="connsiteY92" fmla="*/ 4114800 h 6172694"/>
                <a:gd name="connsiteX93" fmla="*/ 2771775 w 5429250"/>
                <a:gd name="connsiteY93" fmla="*/ 4019550 h 6172694"/>
                <a:gd name="connsiteX94" fmla="*/ 2800350 w 5429250"/>
                <a:gd name="connsiteY94" fmla="*/ 3990975 h 6172694"/>
                <a:gd name="connsiteX95" fmla="*/ 2847975 w 5429250"/>
                <a:gd name="connsiteY95" fmla="*/ 3943350 h 6172694"/>
                <a:gd name="connsiteX96" fmla="*/ 2886075 w 5429250"/>
                <a:gd name="connsiteY96" fmla="*/ 3886200 h 6172694"/>
                <a:gd name="connsiteX97" fmla="*/ 2914650 w 5429250"/>
                <a:gd name="connsiteY97" fmla="*/ 3857625 h 6172694"/>
                <a:gd name="connsiteX98" fmla="*/ 2952750 w 5429250"/>
                <a:gd name="connsiteY98" fmla="*/ 3800475 h 6172694"/>
                <a:gd name="connsiteX99" fmla="*/ 2971800 w 5429250"/>
                <a:gd name="connsiteY99" fmla="*/ 3771900 h 6172694"/>
                <a:gd name="connsiteX100" fmla="*/ 2990850 w 5429250"/>
                <a:gd name="connsiteY100" fmla="*/ 3743325 h 6172694"/>
                <a:gd name="connsiteX101" fmla="*/ 3038475 w 5429250"/>
                <a:gd name="connsiteY101" fmla="*/ 3657600 h 6172694"/>
                <a:gd name="connsiteX102" fmla="*/ 3105150 w 5429250"/>
                <a:gd name="connsiteY102" fmla="*/ 3590925 h 6172694"/>
                <a:gd name="connsiteX103" fmla="*/ 3124200 w 5429250"/>
                <a:gd name="connsiteY103" fmla="*/ 3562350 h 6172694"/>
                <a:gd name="connsiteX104" fmla="*/ 3133725 w 5429250"/>
                <a:gd name="connsiteY104" fmla="*/ 3533775 h 6172694"/>
                <a:gd name="connsiteX105" fmla="*/ 3162300 w 5429250"/>
                <a:gd name="connsiteY105" fmla="*/ 3514725 h 6172694"/>
                <a:gd name="connsiteX106" fmla="*/ 3181350 w 5429250"/>
                <a:gd name="connsiteY106" fmla="*/ 3476625 h 6172694"/>
                <a:gd name="connsiteX107" fmla="*/ 3267075 w 5429250"/>
                <a:gd name="connsiteY107" fmla="*/ 3400425 h 6172694"/>
                <a:gd name="connsiteX108" fmla="*/ 3286125 w 5429250"/>
                <a:gd name="connsiteY108" fmla="*/ 3371850 h 6172694"/>
                <a:gd name="connsiteX109" fmla="*/ 3343275 w 5429250"/>
                <a:gd name="connsiteY109" fmla="*/ 3333750 h 6172694"/>
                <a:gd name="connsiteX110" fmla="*/ 3371850 w 5429250"/>
                <a:gd name="connsiteY110" fmla="*/ 3305175 h 6172694"/>
                <a:gd name="connsiteX111" fmla="*/ 3409950 w 5429250"/>
                <a:gd name="connsiteY111" fmla="*/ 3248025 h 6172694"/>
                <a:gd name="connsiteX112" fmla="*/ 3457575 w 5429250"/>
                <a:gd name="connsiteY112" fmla="*/ 3200400 h 6172694"/>
                <a:gd name="connsiteX113" fmla="*/ 3524250 w 5429250"/>
                <a:gd name="connsiteY113" fmla="*/ 3114675 h 6172694"/>
                <a:gd name="connsiteX114" fmla="*/ 3571875 w 5429250"/>
                <a:gd name="connsiteY114" fmla="*/ 3067050 h 6172694"/>
                <a:gd name="connsiteX115" fmla="*/ 3619500 w 5429250"/>
                <a:gd name="connsiteY115" fmla="*/ 3009900 h 6172694"/>
                <a:gd name="connsiteX116" fmla="*/ 3686175 w 5429250"/>
                <a:gd name="connsiteY116" fmla="*/ 2943225 h 6172694"/>
                <a:gd name="connsiteX117" fmla="*/ 3695700 w 5429250"/>
                <a:gd name="connsiteY117" fmla="*/ 2914650 h 6172694"/>
                <a:gd name="connsiteX118" fmla="*/ 3724275 w 5429250"/>
                <a:gd name="connsiteY118" fmla="*/ 2895600 h 6172694"/>
                <a:gd name="connsiteX119" fmla="*/ 3781425 w 5429250"/>
                <a:gd name="connsiteY119" fmla="*/ 2838450 h 6172694"/>
                <a:gd name="connsiteX120" fmla="*/ 3810000 w 5429250"/>
                <a:gd name="connsiteY120" fmla="*/ 2809875 h 6172694"/>
                <a:gd name="connsiteX121" fmla="*/ 3829050 w 5429250"/>
                <a:gd name="connsiteY121" fmla="*/ 2781300 h 6172694"/>
                <a:gd name="connsiteX122" fmla="*/ 3857625 w 5429250"/>
                <a:gd name="connsiteY122" fmla="*/ 2762250 h 6172694"/>
                <a:gd name="connsiteX123" fmla="*/ 3924300 w 5429250"/>
                <a:gd name="connsiteY123" fmla="*/ 2705100 h 6172694"/>
                <a:gd name="connsiteX124" fmla="*/ 3943350 w 5429250"/>
                <a:gd name="connsiteY124" fmla="*/ 2676525 h 6172694"/>
                <a:gd name="connsiteX125" fmla="*/ 3971925 w 5429250"/>
                <a:gd name="connsiteY125" fmla="*/ 2657475 h 6172694"/>
                <a:gd name="connsiteX126" fmla="*/ 3981450 w 5429250"/>
                <a:gd name="connsiteY126" fmla="*/ 2628900 h 6172694"/>
                <a:gd name="connsiteX127" fmla="*/ 4010025 w 5429250"/>
                <a:gd name="connsiteY127" fmla="*/ 2600325 h 6172694"/>
                <a:gd name="connsiteX128" fmla="*/ 4048125 w 5429250"/>
                <a:gd name="connsiteY128" fmla="*/ 2543175 h 6172694"/>
                <a:gd name="connsiteX129" fmla="*/ 4067175 w 5429250"/>
                <a:gd name="connsiteY129" fmla="*/ 2514600 h 6172694"/>
                <a:gd name="connsiteX130" fmla="*/ 4095750 w 5429250"/>
                <a:gd name="connsiteY130" fmla="*/ 2495550 h 6172694"/>
                <a:gd name="connsiteX131" fmla="*/ 4133850 w 5429250"/>
                <a:gd name="connsiteY131" fmla="*/ 2438400 h 6172694"/>
                <a:gd name="connsiteX132" fmla="*/ 4124325 w 5429250"/>
                <a:gd name="connsiteY132" fmla="*/ 2400300 h 6172694"/>
                <a:gd name="connsiteX133" fmla="*/ 4105275 w 5429250"/>
                <a:gd name="connsiteY133" fmla="*/ 2343150 h 6172694"/>
                <a:gd name="connsiteX134" fmla="*/ 4143375 w 5429250"/>
                <a:gd name="connsiteY134" fmla="*/ 2324100 h 6172694"/>
                <a:gd name="connsiteX135" fmla="*/ 4229100 w 5429250"/>
                <a:gd name="connsiteY135" fmla="*/ 2266950 h 6172694"/>
                <a:gd name="connsiteX136" fmla="*/ 4267200 w 5429250"/>
                <a:gd name="connsiteY136" fmla="*/ 2181225 h 6172694"/>
                <a:gd name="connsiteX137" fmla="*/ 4295775 w 5429250"/>
                <a:gd name="connsiteY137" fmla="*/ 2162175 h 6172694"/>
                <a:gd name="connsiteX138" fmla="*/ 4333875 w 5429250"/>
                <a:gd name="connsiteY138" fmla="*/ 2105025 h 6172694"/>
                <a:gd name="connsiteX139" fmla="*/ 4352925 w 5429250"/>
                <a:gd name="connsiteY139" fmla="*/ 2076450 h 6172694"/>
                <a:gd name="connsiteX140" fmla="*/ 4400550 w 5429250"/>
                <a:gd name="connsiteY140" fmla="*/ 2019300 h 6172694"/>
                <a:gd name="connsiteX141" fmla="*/ 4410075 w 5429250"/>
                <a:gd name="connsiteY141" fmla="*/ 1990725 h 6172694"/>
                <a:gd name="connsiteX142" fmla="*/ 4448175 w 5429250"/>
                <a:gd name="connsiteY142" fmla="*/ 1933575 h 6172694"/>
                <a:gd name="connsiteX143" fmla="*/ 4467225 w 5429250"/>
                <a:gd name="connsiteY143" fmla="*/ 1905000 h 6172694"/>
                <a:gd name="connsiteX144" fmla="*/ 4476750 w 5429250"/>
                <a:gd name="connsiteY144" fmla="*/ 1876425 h 6172694"/>
                <a:gd name="connsiteX145" fmla="*/ 4505325 w 5429250"/>
                <a:gd name="connsiteY145" fmla="*/ 1819275 h 6172694"/>
                <a:gd name="connsiteX146" fmla="*/ 4514850 w 5429250"/>
                <a:gd name="connsiteY146" fmla="*/ 1733550 h 6172694"/>
                <a:gd name="connsiteX147" fmla="*/ 4533900 w 5429250"/>
                <a:gd name="connsiteY147" fmla="*/ 1676400 h 6172694"/>
                <a:gd name="connsiteX148" fmla="*/ 4543425 w 5429250"/>
                <a:gd name="connsiteY148" fmla="*/ 1647825 h 6172694"/>
                <a:gd name="connsiteX149" fmla="*/ 4533900 w 5429250"/>
                <a:gd name="connsiteY149" fmla="*/ 1600200 h 6172694"/>
                <a:gd name="connsiteX150" fmla="*/ 4524375 w 5429250"/>
                <a:gd name="connsiteY150" fmla="*/ 1571625 h 6172694"/>
                <a:gd name="connsiteX151" fmla="*/ 4514850 w 5429250"/>
                <a:gd name="connsiteY151" fmla="*/ 1524000 h 6172694"/>
                <a:gd name="connsiteX152" fmla="*/ 4505325 w 5429250"/>
                <a:gd name="connsiteY152" fmla="*/ 1409700 h 6172694"/>
                <a:gd name="connsiteX153" fmla="*/ 4495800 w 5429250"/>
                <a:gd name="connsiteY153" fmla="*/ 1381125 h 6172694"/>
                <a:gd name="connsiteX154" fmla="*/ 4505325 w 5429250"/>
                <a:gd name="connsiteY154" fmla="*/ 1276350 h 6172694"/>
                <a:gd name="connsiteX155" fmla="*/ 4514850 w 5429250"/>
                <a:gd name="connsiteY155" fmla="*/ 1247775 h 6172694"/>
                <a:gd name="connsiteX156" fmla="*/ 4543425 w 5429250"/>
                <a:gd name="connsiteY156" fmla="*/ 1219200 h 6172694"/>
                <a:gd name="connsiteX157" fmla="*/ 4610100 w 5429250"/>
                <a:gd name="connsiteY157" fmla="*/ 1171575 h 6172694"/>
                <a:gd name="connsiteX158" fmla="*/ 4638675 w 5429250"/>
                <a:gd name="connsiteY158" fmla="*/ 1162050 h 6172694"/>
                <a:gd name="connsiteX159" fmla="*/ 4705350 w 5429250"/>
                <a:gd name="connsiteY159" fmla="*/ 1171575 h 6172694"/>
                <a:gd name="connsiteX160" fmla="*/ 4733925 w 5429250"/>
                <a:gd name="connsiteY160" fmla="*/ 1181100 h 6172694"/>
                <a:gd name="connsiteX161" fmla="*/ 4686300 w 5429250"/>
                <a:gd name="connsiteY161" fmla="*/ 1190625 h 6172694"/>
                <a:gd name="connsiteX162" fmla="*/ 4657725 w 5429250"/>
                <a:gd name="connsiteY162" fmla="*/ 1209675 h 6172694"/>
                <a:gd name="connsiteX163" fmla="*/ 4714875 w 5429250"/>
                <a:gd name="connsiteY163" fmla="*/ 1171575 h 6172694"/>
                <a:gd name="connsiteX164" fmla="*/ 4743450 w 5429250"/>
                <a:gd name="connsiteY164" fmla="*/ 1152525 h 6172694"/>
                <a:gd name="connsiteX165" fmla="*/ 4772025 w 5429250"/>
                <a:gd name="connsiteY165" fmla="*/ 1123950 h 6172694"/>
                <a:gd name="connsiteX166" fmla="*/ 4791075 w 5429250"/>
                <a:gd name="connsiteY166" fmla="*/ 1095375 h 6172694"/>
                <a:gd name="connsiteX167" fmla="*/ 4848225 w 5429250"/>
                <a:gd name="connsiteY167" fmla="*/ 1057275 h 6172694"/>
                <a:gd name="connsiteX168" fmla="*/ 4876800 w 5429250"/>
                <a:gd name="connsiteY168" fmla="*/ 1038225 h 6172694"/>
                <a:gd name="connsiteX169" fmla="*/ 4905375 w 5429250"/>
                <a:gd name="connsiteY169" fmla="*/ 1019175 h 6172694"/>
                <a:gd name="connsiteX170" fmla="*/ 4943475 w 5429250"/>
                <a:gd name="connsiteY170" fmla="*/ 990600 h 6172694"/>
                <a:gd name="connsiteX171" fmla="*/ 4972050 w 5429250"/>
                <a:gd name="connsiteY171" fmla="*/ 981075 h 6172694"/>
                <a:gd name="connsiteX172" fmla="*/ 5029200 w 5429250"/>
                <a:gd name="connsiteY172" fmla="*/ 923925 h 6172694"/>
                <a:gd name="connsiteX173" fmla="*/ 5067300 w 5429250"/>
                <a:gd name="connsiteY173" fmla="*/ 866775 h 6172694"/>
                <a:gd name="connsiteX174" fmla="*/ 5086350 w 5429250"/>
                <a:gd name="connsiteY174" fmla="*/ 838200 h 6172694"/>
                <a:gd name="connsiteX175" fmla="*/ 5124450 w 5429250"/>
                <a:gd name="connsiteY175" fmla="*/ 800100 h 6172694"/>
                <a:gd name="connsiteX176" fmla="*/ 5153025 w 5429250"/>
                <a:gd name="connsiteY176" fmla="*/ 781050 h 6172694"/>
                <a:gd name="connsiteX177" fmla="*/ 5162550 w 5429250"/>
                <a:gd name="connsiteY177" fmla="*/ 752475 h 6172694"/>
                <a:gd name="connsiteX178" fmla="*/ 5200650 w 5429250"/>
                <a:gd name="connsiteY178" fmla="*/ 695325 h 6172694"/>
                <a:gd name="connsiteX179" fmla="*/ 5219700 w 5429250"/>
                <a:gd name="connsiteY179" fmla="*/ 638175 h 6172694"/>
                <a:gd name="connsiteX180" fmla="*/ 5257800 w 5429250"/>
                <a:gd name="connsiteY180" fmla="*/ 581025 h 6172694"/>
                <a:gd name="connsiteX181" fmla="*/ 5305425 w 5429250"/>
                <a:gd name="connsiteY181" fmla="*/ 495300 h 6172694"/>
                <a:gd name="connsiteX182" fmla="*/ 5334000 w 5429250"/>
                <a:gd name="connsiteY182" fmla="*/ 438150 h 6172694"/>
                <a:gd name="connsiteX183" fmla="*/ 5372100 w 5429250"/>
                <a:gd name="connsiteY183" fmla="*/ 381000 h 6172694"/>
                <a:gd name="connsiteX184" fmla="*/ 5391150 w 5429250"/>
                <a:gd name="connsiteY184" fmla="*/ 314325 h 6172694"/>
                <a:gd name="connsiteX185" fmla="*/ 5400675 w 5429250"/>
                <a:gd name="connsiteY185" fmla="*/ 209550 h 6172694"/>
                <a:gd name="connsiteX186" fmla="*/ 5419725 w 5429250"/>
                <a:gd name="connsiteY186" fmla="*/ 152400 h 6172694"/>
                <a:gd name="connsiteX187" fmla="*/ 5429250 w 5429250"/>
                <a:gd name="connsiteY187" fmla="*/ 123825 h 6172694"/>
                <a:gd name="connsiteX188" fmla="*/ 5419725 w 5429250"/>
                <a:gd name="connsiteY188" fmla="*/ 47625 h 6172694"/>
                <a:gd name="connsiteX189" fmla="*/ 5410200 w 5429250"/>
                <a:gd name="connsiteY189" fmla="*/ 19050 h 6172694"/>
                <a:gd name="connsiteX190" fmla="*/ 5353050 w 5429250"/>
                <a:gd name="connsiteY190" fmla="*/ 0 h 6172694"/>
                <a:gd name="connsiteX191" fmla="*/ 5210175 w 5429250"/>
                <a:gd name="connsiteY191" fmla="*/ 9525 h 6172694"/>
                <a:gd name="connsiteX192" fmla="*/ 5153025 w 5429250"/>
                <a:gd name="connsiteY192" fmla="*/ 47625 h 6172694"/>
                <a:gd name="connsiteX193" fmla="*/ 5133975 w 5429250"/>
                <a:gd name="connsiteY193" fmla="*/ 76200 h 6172694"/>
                <a:gd name="connsiteX194" fmla="*/ 5105400 w 5429250"/>
                <a:gd name="connsiteY194" fmla="*/ 95250 h 6172694"/>
                <a:gd name="connsiteX195" fmla="*/ 5095875 w 5429250"/>
                <a:gd name="connsiteY195" fmla="*/ 123825 h 6172694"/>
                <a:gd name="connsiteX196" fmla="*/ 5076825 w 5429250"/>
                <a:gd name="connsiteY196" fmla="*/ 161925 h 6172694"/>
                <a:gd name="connsiteX197" fmla="*/ 5019675 w 5429250"/>
                <a:gd name="connsiteY197" fmla="*/ 247650 h 6172694"/>
                <a:gd name="connsiteX198" fmla="*/ 5000625 w 5429250"/>
                <a:gd name="connsiteY198" fmla="*/ 276225 h 6172694"/>
                <a:gd name="connsiteX199" fmla="*/ 4981575 w 5429250"/>
                <a:gd name="connsiteY199" fmla="*/ 304800 h 6172694"/>
                <a:gd name="connsiteX200" fmla="*/ 4953000 w 5429250"/>
                <a:gd name="connsiteY200" fmla="*/ 323850 h 6172694"/>
                <a:gd name="connsiteX201" fmla="*/ 4914900 w 5429250"/>
                <a:gd name="connsiteY201" fmla="*/ 381000 h 6172694"/>
                <a:gd name="connsiteX202" fmla="*/ 4895850 w 5429250"/>
                <a:gd name="connsiteY202" fmla="*/ 409575 h 6172694"/>
                <a:gd name="connsiteX203" fmla="*/ 4886325 w 5429250"/>
                <a:gd name="connsiteY203" fmla="*/ 438150 h 6172694"/>
                <a:gd name="connsiteX204" fmla="*/ 4914900 w 5429250"/>
                <a:gd name="connsiteY204" fmla="*/ 457200 h 6172694"/>
                <a:gd name="connsiteX205" fmla="*/ 4914900 w 5429250"/>
                <a:gd name="connsiteY205" fmla="*/ 523875 h 6172694"/>
                <a:gd name="connsiteX206" fmla="*/ 4905375 w 5429250"/>
                <a:gd name="connsiteY206" fmla="*/ 552450 h 6172694"/>
                <a:gd name="connsiteX207" fmla="*/ 4867275 w 5429250"/>
                <a:gd name="connsiteY207" fmla="*/ 609600 h 6172694"/>
                <a:gd name="connsiteX208" fmla="*/ 4819650 w 5429250"/>
                <a:gd name="connsiteY208" fmla="*/ 666750 h 6172694"/>
                <a:gd name="connsiteX209" fmla="*/ 4791075 w 5429250"/>
                <a:gd name="connsiteY209" fmla="*/ 685800 h 6172694"/>
                <a:gd name="connsiteX210" fmla="*/ 4733925 w 5429250"/>
                <a:gd name="connsiteY210" fmla="*/ 733425 h 6172694"/>
                <a:gd name="connsiteX211" fmla="*/ 4686300 w 5429250"/>
                <a:gd name="connsiteY211" fmla="*/ 771525 h 6172694"/>
                <a:gd name="connsiteX212" fmla="*/ 4667250 w 5429250"/>
                <a:gd name="connsiteY212" fmla="*/ 800100 h 6172694"/>
                <a:gd name="connsiteX213" fmla="*/ 4638675 w 5429250"/>
                <a:gd name="connsiteY213" fmla="*/ 828675 h 6172694"/>
                <a:gd name="connsiteX214" fmla="*/ 4581525 w 5429250"/>
                <a:gd name="connsiteY214" fmla="*/ 866775 h 6172694"/>
                <a:gd name="connsiteX215" fmla="*/ 4552950 w 5429250"/>
                <a:gd name="connsiteY215" fmla="*/ 885825 h 6172694"/>
                <a:gd name="connsiteX216" fmla="*/ 4505325 w 5429250"/>
                <a:gd name="connsiteY216" fmla="*/ 923925 h 6172694"/>
                <a:gd name="connsiteX217" fmla="*/ 4419600 w 5429250"/>
                <a:gd name="connsiteY217" fmla="*/ 981075 h 6172694"/>
                <a:gd name="connsiteX218" fmla="*/ 4391025 w 5429250"/>
                <a:gd name="connsiteY218" fmla="*/ 1000125 h 6172694"/>
                <a:gd name="connsiteX219" fmla="*/ 4362450 w 5429250"/>
                <a:gd name="connsiteY219" fmla="*/ 1019175 h 6172694"/>
                <a:gd name="connsiteX220" fmla="*/ 4324350 w 5429250"/>
                <a:gd name="connsiteY220" fmla="*/ 1066800 h 6172694"/>
                <a:gd name="connsiteX221" fmla="*/ 4276725 w 5429250"/>
                <a:gd name="connsiteY221" fmla="*/ 1104900 h 6172694"/>
                <a:gd name="connsiteX222" fmla="*/ 4219575 w 5429250"/>
                <a:gd name="connsiteY222" fmla="*/ 1152525 h 6172694"/>
                <a:gd name="connsiteX223" fmla="*/ 4200525 w 5429250"/>
                <a:gd name="connsiteY223" fmla="*/ 1181100 h 6172694"/>
                <a:gd name="connsiteX224" fmla="*/ 4171950 w 5429250"/>
                <a:gd name="connsiteY224" fmla="*/ 1200150 h 6172694"/>
                <a:gd name="connsiteX225" fmla="*/ 4133850 w 5429250"/>
                <a:gd name="connsiteY225" fmla="*/ 1247775 h 6172694"/>
                <a:gd name="connsiteX226" fmla="*/ 4124325 w 5429250"/>
                <a:gd name="connsiteY226" fmla="*/ 1276350 h 6172694"/>
                <a:gd name="connsiteX227" fmla="*/ 4095750 w 5429250"/>
                <a:gd name="connsiteY227" fmla="*/ 1333500 h 6172694"/>
                <a:gd name="connsiteX228" fmla="*/ 4105275 w 5429250"/>
                <a:gd name="connsiteY228" fmla="*/ 1400175 h 6172694"/>
                <a:gd name="connsiteX229" fmla="*/ 4191000 w 5429250"/>
                <a:gd name="connsiteY229" fmla="*/ 1409700 h 6172694"/>
                <a:gd name="connsiteX230" fmla="*/ 4181475 w 5429250"/>
                <a:gd name="connsiteY230" fmla="*/ 1533525 h 6172694"/>
                <a:gd name="connsiteX231" fmla="*/ 4162425 w 5429250"/>
                <a:gd name="connsiteY231" fmla="*/ 1562100 h 6172694"/>
                <a:gd name="connsiteX232" fmla="*/ 4152900 w 5429250"/>
                <a:gd name="connsiteY232" fmla="*/ 1590675 h 6172694"/>
                <a:gd name="connsiteX233" fmla="*/ 4114800 w 5429250"/>
                <a:gd name="connsiteY233" fmla="*/ 1647825 h 6172694"/>
                <a:gd name="connsiteX234" fmla="*/ 4095750 w 5429250"/>
                <a:gd name="connsiteY234" fmla="*/ 1676400 h 6172694"/>
                <a:gd name="connsiteX235" fmla="*/ 4076700 w 5429250"/>
                <a:gd name="connsiteY235" fmla="*/ 1714500 h 6172694"/>
                <a:gd name="connsiteX236" fmla="*/ 4057650 w 5429250"/>
                <a:gd name="connsiteY236" fmla="*/ 1743075 h 6172694"/>
                <a:gd name="connsiteX237" fmla="*/ 4048125 w 5429250"/>
                <a:gd name="connsiteY237" fmla="*/ 1771650 h 6172694"/>
                <a:gd name="connsiteX238" fmla="*/ 4019550 w 5429250"/>
                <a:gd name="connsiteY238" fmla="*/ 1790700 h 6172694"/>
                <a:gd name="connsiteX239" fmla="*/ 3981450 w 5429250"/>
                <a:gd name="connsiteY239" fmla="*/ 1847850 h 6172694"/>
                <a:gd name="connsiteX240" fmla="*/ 3962400 w 5429250"/>
                <a:gd name="connsiteY240" fmla="*/ 1876425 h 6172694"/>
                <a:gd name="connsiteX241" fmla="*/ 3905250 w 5429250"/>
                <a:gd name="connsiteY241" fmla="*/ 1933575 h 6172694"/>
                <a:gd name="connsiteX242" fmla="*/ 3867150 w 5429250"/>
                <a:gd name="connsiteY242" fmla="*/ 1990725 h 6172694"/>
                <a:gd name="connsiteX243" fmla="*/ 3848100 w 5429250"/>
                <a:gd name="connsiteY243" fmla="*/ 2019300 h 6172694"/>
                <a:gd name="connsiteX244" fmla="*/ 3819525 w 5429250"/>
                <a:gd name="connsiteY244" fmla="*/ 2047875 h 6172694"/>
                <a:gd name="connsiteX245" fmla="*/ 3800475 w 5429250"/>
                <a:gd name="connsiteY245" fmla="*/ 2085975 h 6172694"/>
                <a:gd name="connsiteX246" fmla="*/ 3771900 w 5429250"/>
                <a:gd name="connsiteY246" fmla="*/ 2114550 h 6172694"/>
                <a:gd name="connsiteX247" fmla="*/ 3733800 w 5429250"/>
                <a:gd name="connsiteY247" fmla="*/ 2171700 h 6172694"/>
                <a:gd name="connsiteX248" fmla="*/ 3714750 w 5429250"/>
                <a:gd name="connsiteY248" fmla="*/ 2200275 h 6172694"/>
                <a:gd name="connsiteX249" fmla="*/ 3686175 w 5429250"/>
                <a:gd name="connsiteY249" fmla="*/ 2228850 h 6172694"/>
                <a:gd name="connsiteX250" fmla="*/ 3676650 w 5429250"/>
                <a:gd name="connsiteY250" fmla="*/ 2257425 h 6172694"/>
                <a:gd name="connsiteX251" fmla="*/ 3629025 w 5429250"/>
                <a:gd name="connsiteY251" fmla="*/ 2324100 h 6172694"/>
                <a:gd name="connsiteX252" fmla="*/ 3619500 w 5429250"/>
                <a:gd name="connsiteY252" fmla="*/ 2352675 h 6172694"/>
                <a:gd name="connsiteX253" fmla="*/ 3581400 w 5429250"/>
                <a:gd name="connsiteY253" fmla="*/ 2409825 h 6172694"/>
                <a:gd name="connsiteX254" fmla="*/ 3552825 w 5429250"/>
                <a:gd name="connsiteY254" fmla="*/ 2466975 h 6172694"/>
                <a:gd name="connsiteX255" fmla="*/ 3543300 w 5429250"/>
                <a:gd name="connsiteY255" fmla="*/ 2495550 h 6172694"/>
                <a:gd name="connsiteX256" fmla="*/ 3505200 w 5429250"/>
                <a:gd name="connsiteY256" fmla="*/ 2552700 h 6172694"/>
                <a:gd name="connsiteX257" fmla="*/ 3467100 w 5429250"/>
                <a:gd name="connsiteY257" fmla="*/ 2609850 h 6172694"/>
                <a:gd name="connsiteX258" fmla="*/ 3448050 w 5429250"/>
                <a:gd name="connsiteY258" fmla="*/ 2638425 h 6172694"/>
                <a:gd name="connsiteX259" fmla="*/ 3429000 w 5429250"/>
                <a:gd name="connsiteY259" fmla="*/ 2695575 h 6172694"/>
                <a:gd name="connsiteX260" fmla="*/ 3419475 w 5429250"/>
                <a:gd name="connsiteY260" fmla="*/ 2724150 h 6172694"/>
                <a:gd name="connsiteX261" fmla="*/ 3429000 w 5429250"/>
                <a:gd name="connsiteY261" fmla="*/ 2847975 h 6172694"/>
                <a:gd name="connsiteX262" fmla="*/ 3448050 w 5429250"/>
                <a:gd name="connsiteY262" fmla="*/ 2905125 h 6172694"/>
                <a:gd name="connsiteX263" fmla="*/ 3419475 w 5429250"/>
                <a:gd name="connsiteY263" fmla="*/ 3009900 h 6172694"/>
                <a:gd name="connsiteX264" fmla="*/ 3390900 w 5429250"/>
                <a:gd name="connsiteY264" fmla="*/ 3028950 h 6172694"/>
                <a:gd name="connsiteX265" fmla="*/ 3352800 w 5429250"/>
                <a:gd name="connsiteY265" fmla="*/ 3076575 h 6172694"/>
                <a:gd name="connsiteX266" fmla="*/ 3314700 w 5429250"/>
                <a:gd name="connsiteY266" fmla="*/ 3133725 h 6172694"/>
                <a:gd name="connsiteX267" fmla="*/ 3295650 w 5429250"/>
                <a:gd name="connsiteY267" fmla="*/ 3162300 h 6172694"/>
                <a:gd name="connsiteX268" fmla="*/ 3267075 w 5429250"/>
                <a:gd name="connsiteY268" fmla="*/ 3190875 h 6172694"/>
                <a:gd name="connsiteX269" fmla="*/ 3228975 w 5429250"/>
                <a:gd name="connsiteY269" fmla="*/ 3248025 h 6172694"/>
                <a:gd name="connsiteX270" fmla="*/ 3209925 w 5429250"/>
                <a:gd name="connsiteY270" fmla="*/ 3276600 h 6172694"/>
                <a:gd name="connsiteX271" fmla="*/ 3181350 w 5429250"/>
                <a:gd name="connsiteY271" fmla="*/ 3305175 h 6172694"/>
                <a:gd name="connsiteX272" fmla="*/ 3143250 w 5429250"/>
                <a:gd name="connsiteY272" fmla="*/ 3362325 h 6172694"/>
                <a:gd name="connsiteX273" fmla="*/ 3124200 w 5429250"/>
                <a:gd name="connsiteY273" fmla="*/ 3390900 h 6172694"/>
                <a:gd name="connsiteX274" fmla="*/ 3095625 w 5429250"/>
                <a:gd name="connsiteY274" fmla="*/ 3409950 h 6172694"/>
                <a:gd name="connsiteX275" fmla="*/ 3057525 w 5429250"/>
                <a:gd name="connsiteY275" fmla="*/ 3467100 h 6172694"/>
                <a:gd name="connsiteX276" fmla="*/ 3038475 w 5429250"/>
                <a:gd name="connsiteY276" fmla="*/ 3495675 h 6172694"/>
                <a:gd name="connsiteX277" fmla="*/ 2981325 w 5429250"/>
                <a:gd name="connsiteY277" fmla="*/ 3552825 h 6172694"/>
                <a:gd name="connsiteX278" fmla="*/ 2924175 w 5429250"/>
                <a:gd name="connsiteY278" fmla="*/ 3629025 h 6172694"/>
                <a:gd name="connsiteX279" fmla="*/ 2886075 w 5429250"/>
                <a:gd name="connsiteY279" fmla="*/ 3686175 h 6172694"/>
                <a:gd name="connsiteX280" fmla="*/ 2838450 w 5429250"/>
                <a:gd name="connsiteY280" fmla="*/ 3743325 h 6172694"/>
                <a:gd name="connsiteX281" fmla="*/ 2809875 w 5429250"/>
                <a:gd name="connsiteY281" fmla="*/ 3771900 h 6172694"/>
                <a:gd name="connsiteX282" fmla="*/ 2771775 w 5429250"/>
                <a:gd name="connsiteY282" fmla="*/ 3829050 h 6172694"/>
                <a:gd name="connsiteX283" fmla="*/ 2733675 w 5429250"/>
                <a:gd name="connsiteY283" fmla="*/ 3886200 h 6172694"/>
                <a:gd name="connsiteX284" fmla="*/ 2714625 w 5429250"/>
                <a:gd name="connsiteY284" fmla="*/ 3914775 h 6172694"/>
                <a:gd name="connsiteX285" fmla="*/ 2705100 w 5429250"/>
                <a:gd name="connsiteY285" fmla="*/ 3943350 h 6172694"/>
                <a:gd name="connsiteX286" fmla="*/ 2676525 w 5429250"/>
                <a:gd name="connsiteY286" fmla="*/ 3971925 h 6172694"/>
                <a:gd name="connsiteX287" fmla="*/ 2609850 w 5429250"/>
                <a:gd name="connsiteY287" fmla="*/ 4048125 h 6172694"/>
                <a:gd name="connsiteX288" fmla="*/ 2590800 w 5429250"/>
                <a:gd name="connsiteY288" fmla="*/ 4076700 h 6172694"/>
                <a:gd name="connsiteX289" fmla="*/ 2562225 w 5429250"/>
                <a:gd name="connsiteY289" fmla="*/ 4105275 h 6172694"/>
                <a:gd name="connsiteX290" fmla="*/ 2524125 w 5429250"/>
                <a:gd name="connsiteY290" fmla="*/ 4152900 h 6172694"/>
                <a:gd name="connsiteX291" fmla="*/ 2505075 w 5429250"/>
                <a:gd name="connsiteY291" fmla="*/ 4181475 h 6172694"/>
                <a:gd name="connsiteX292" fmla="*/ 2447925 w 5429250"/>
                <a:gd name="connsiteY292" fmla="*/ 4219575 h 6172694"/>
                <a:gd name="connsiteX293" fmla="*/ 2419350 w 5429250"/>
                <a:gd name="connsiteY293" fmla="*/ 4238625 h 6172694"/>
                <a:gd name="connsiteX294" fmla="*/ 2390775 w 5429250"/>
                <a:gd name="connsiteY294" fmla="*/ 4267200 h 6172694"/>
                <a:gd name="connsiteX295" fmla="*/ 2371725 w 5429250"/>
                <a:gd name="connsiteY295" fmla="*/ 4295775 h 6172694"/>
                <a:gd name="connsiteX296" fmla="*/ 2343150 w 5429250"/>
                <a:gd name="connsiteY296" fmla="*/ 4314825 h 6172694"/>
                <a:gd name="connsiteX297" fmla="*/ 2295525 w 5429250"/>
                <a:gd name="connsiteY297" fmla="*/ 4371975 h 6172694"/>
                <a:gd name="connsiteX298" fmla="*/ 2238375 w 5429250"/>
                <a:gd name="connsiteY298" fmla="*/ 4410075 h 6172694"/>
                <a:gd name="connsiteX299" fmla="*/ 2209800 w 5429250"/>
                <a:gd name="connsiteY299" fmla="*/ 4438650 h 6172694"/>
                <a:gd name="connsiteX300" fmla="*/ 2152650 w 5429250"/>
                <a:gd name="connsiteY300" fmla="*/ 4476750 h 6172694"/>
                <a:gd name="connsiteX301" fmla="*/ 2124075 w 5429250"/>
                <a:gd name="connsiteY301" fmla="*/ 4505325 h 6172694"/>
                <a:gd name="connsiteX302" fmla="*/ 2066925 w 5429250"/>
                <a:gd name="connsiteY302" fmla="*/ 4543425 h 6172694"/>
                <a:gd name="connsiteX303" fmla="*/ 2000250 w 5429250"/>
                <a:gd name="connsiteY303" fmla="*/ 4629150 h 6172694"/>
                <a:gd name="connsiteX304" fmla="*/ 1990725 w 5429250"/>
                <a:gd name="connsiteY304" fmla="*/ 4657725 h 6172694"/>
                <a:gd name="connsiteX305" fmla="*/ 1952625 w 5429250"/>
                <a:gd name="connsiteY305" fmla="*/ 4714875 h 6172694"/>
                <a:gd name="connsiteX306" fmla="*/ 1924050 w 5429250"/>
                <a:gd name="connsiteY306" fmla="*/ 4772025 h 6172694"/>
                <a:gd name="connsiteX307" fmla="*/ 1914525 w 5429250"/>
                <a:gd name="connsiteY307" fmla="*/ 4800600 h 6172694"/>
                <a:gd name="connsiteX308" fmla="*/ 1876425 w 5429250"/>
                <a:gd name="connsiteY308" fmla="*/ 4857750 h 6172694"/>
                <a:gd name="connsiteX309" fmla="*/ 1857375 w 5429250"/>
                <a:gd name="connsiteY309" fmla="*/ 4895850 h 6172694"/>
                <a:gd name="connsiteX310" fmla="*/ 1800225 w 5429250"/>
                <a:gd name="connsiteY310" fmla="*/ 4991100 h 6172694"/>
                <a:gd name="connsiteX311" fmla="*/ 1790700 w 5429250"/>
                <a:gd name="connsiteY311" fmla="*/ 5019675 h 6172694"/>
                <a:gd name="connsiteX312" fmla="*/ 1781175 w 5429250"/>
                <a:gd name="connsiteY312" fmla="*/ 5057775 h 6172694"/>
                <a:gd name="connsiteX313" fmla="*/ 1743075 w 5429250"/>
                <a:gd name="connsiteY313" fmla="*/ 5114925 h 6172694"/>
                <a:gd name="connsiteX314" fmla="*/ 1724025 w 5429250"/>
                <a:gd name="connsiteY314" fmla="*/ 5143500 h 6172694"/>
                <a:gd name="connsiteX315" fmla="*/ 1704975 w 5429250"/>
                <a:gd name="connsiteY315" fmla="*/ 5172075 h 6172694"/>
                <a:gd name="connsiteX316" fmla="*/ 1676400 w 5429250"/>
                <a:gd name="connsiteY316" fmla="*/ 5191125 h 6172694"/>
                <a:gd name="connsiteX317" fmla="*/ 1638300 w 5429250"/>
                <a:gd name="connsiteY317" fmla="*/ 5248275 h 6172694"/>
                <a:gd name="connsiteX318" fmla="*/ 1628775 w 5429250"/>
                <a:gd name="connsiteY318" fmla="*/ 5276850 h 6172694"/>
                <a:gd name="connsiteX319" fmla="*/ 1600200 w 5429250"/>
                <a:gd name="connsiteY319" fmla="*/ 5295900 h 6172694"/>
                <a:gd name="connsiteX320" fmla="*/ 1476375 w 5429250"/>
                <a:gd name="connsiteY320" fmla="*/ 5324475 h 6172694"/>
                <a:gd name="connsiteX321" fmla="*/ 1371600 w 5429250"/>
                <a:gd name="connsiteY321" fmla="*/ 5343525 h 6172694"/>
                <a:gd name="connsiteX322" fmla="*/ 1304925 w 5429250"/>
                <a:gd name="connsiteY322" fmla="*/ 5362575 h 6172694"/>
                <a:gd name="connsiteX323" fmla="*/ 1285875 w 5429250"/>
                <a:gd name="connsiteY323" fmla="*/ 5391150 h 6172694"/>
                <a:gd name="connsiteX324" fmla="*/ 1257300 w 5429250"/>
                <a:gd name="connsiteY324" fmla="*/ 5400675 h 6172694"/>
                <a:gd name="connsiteX325" fmla="*/ 1219200 w 5429250"/>
                <a:gd name="connsiteY325" fmla="*/ 5438775 h 6172694"/>
                <a:gd name="connsiteX326" fmla="*/ 1162050 w 5429250"/>
                <a:gd name="connsiteY326" fmla="*/ 5476875 h 6172694"/>
                <a:gd name="connsiteX327" fmla="*/ 1123950 w 5429250"/>
                <a:gd name="connsiteY327" fmla="*/ 5467350 h 6172694"/>
                <a:gd name="connsiteX328" fmla="*/ 1095375 w 5429250"/>
                <a:gd name="connsiteY328" fmla="*/ 5448300 h 6172694"/>
                <a:gd name="connsiteX329" fmla="*/ 1076325 w 5429250"/>
                <a:gd name="connsiteY329" fmla="*/ 5419725 h 6172694"/>
                <a:gd name="connsiteX330" fmla="*/ 1000125 w 5429250"/>
                <a:gd name="connsiteY330" fmla="*/ 5400675 h 6172694"/>
                <a:gd name="connsiteX331" fmla="*/ 904875 w 5429250"/>
                <a:gd name="connsiteY331" fmla="*/ 5410200 h 6172694"/>
                <a:gd name="connsiteX332" fmla="*/ 895350 w 5429250"/>
                <a:gd name="connsiteY332" fmla="*/ 5438775 h 6172694"/>
                <a:gd name="connsiteX333" fmla="*/ 866775 w 5429250"/>
                <a:gd name="connsiteY333" fmla="*/ 5457825 h 6172694"/>
                <a:gd name="connsiteX334" fmla="*/ 876300 w 5429250"/>
                <a:gd name="connsiteY334" fmla="*/ 5410200 h 6172694"/>
                <a:gd name="connsiteX335" fmla="*/ 885825 w 5429250"/>
                <a:gd name="connsiteY335" fmla="*/ 5381625 h 6172694"/>
                <a:gd name="connsiteX336" fmla="*/ 895350 w 5429250"/>
                <a:gd name="connsiteY336" fmla="*/ 5334000 h 6172694"/>
                <a:gd name="connsiteX337" fmla="*/ 866775 w 5429250"/>
                <a:gd name="connsiteY337" fmla="*/ 5238750 h 6172694"/>
                <a:gd name="connsiteX338" fmla="*/ 857250 w 5429250"/>
                <a:gd name="connsiteY338" fmla="*/ 5210175 h 6172694"/>
                <a:gd name="connsiteX339" fmla="*/ 819150 w 5429250"/>
                <a:gd name="connsiteY339" fmla="*/ 5153025 h 6172694"/>
                <a:gd name="connsiteX340" fmla="*/ 800100 w 5429250"/>
                <a:gd name="connsiteY340" fmla="*/ 5124450 h 6172694"/>
                <a:gd name="connsiteX341" fmla="*/ 771525 w 5429250"/>
                <a:gd name="connsiteY341" fmla="*/ 5067300 h 6172694"/>
                <a:gd name="connsiteX342" fmla="*/ 752475 w 5429250"/>
                <a:gd name="connsiteY342" fmla="*/ 4972050 h 6172694"/>
                <a:gd name="connsiteX343" fmla="*/ 742950 w 5429250"/>
                <a:gd name="connsiteY343" fmla="*/ 4943475 h 6172694"/>
                <a:gd name="connsiteX344" fmla="*/ 714375 w 5429250"/>
                <a:gd name="connsiteY344" fmla="*/ 4933950 h 6172694"/>
                <a:gd name="connsiteX345" fmla="*/ 666750 w 5429250"/>
                <a:gd name="connsiteY345" fmla="*/ 4924425 h 6172694"/>
                <a:gd name="connsiteX346" fmla="*/ 609600 w 5429250"/>
                <a:gd name="connsiteY346" fmla="*/ 4943475 h 6172694"/>
                <a:gd name="connsiteX347" fmla="*/ 561975 w 5429250"/>
                <a:gd name="connsiteY347" fmla="*/ 4991100 h 6172694"/>
                <a:gd name="connsiteX348" fmla="*/ 542925 w 5429250"/>
                <a:gd name="connsiteY348" fmla="*/ 5019675 h 6172694"/>
                <a:gd name="connsiteX349" fmla="*/ 457200 w 5429250"/>
                <a:gd name="connsiteY349" fmla="*/ 5057775 h 6172694"/>
                <a:gd name="connsiteX350" fmla="*/ 419100 w 5429250"/>
                <a:gd name="connsiteY350" fmla="*/ 5095875 h 6172694"/>
                <a:gd name="connsiteX351" fmla="*/ 390525 w 5429250"/>
                <a:gd name="connsiteY351" fmla="*/ 5114925 h 6172694"/>
                <a:gd name="connsiteX352" fmla="*/ 304800 w 5429250"/>
                <a:gd name="connsiteY352" fmla="*/ 5191125 h 6172694"/>
                <a:gd name="connsiteX353" fmla="*/ 266700 w 5429250"/>
                <a:gd name="connsiteY353" fmla="*/ 5248275 h 6172694"/>
                <a:gd name="connsiteX354" fmla="*/ 247650 w 5429250"/>
                <a:gd name="connsiteY354" fmla="*/ 5305425 h 6172694"/>
                <a:gd name="connsiteX355" fmla="*/ 238125 w 5429250"/>
                <a:gd name="connsiteY355" fmla="*/ 5334000 h 6172694"/>
                <a:gd name="connsiteX356" fmla="*/ 228600 w 5429250"/>
                <a:gd name="connsiteY356" fmla="*/ 5362575 h 6172694"/>
                <a:gd name="connsiteX357" fmla="*/ 190500 w 5429250"/>
                <a:gd name="connsiteY357" fmla="*/ 5419725 h 6172694"/>
                <a:gd name="connsiteX358" fmla="*/ 180975 w 5429250"/>
                <a:gd name="connsiteY358" fmla="*/ 5448300 h 6172694"/>
                <a:gd name="connsiteX359" fmla="*/ 152400 w 5429250"/>
                <a:gd name="connsiteY359" fmla="*/ 5476875 h 6172694"/>
                <a:gd name="connsiteX360" fmla="*/ 104775 w 5429250"/>
                <a:gd name="connsiteY360" fmla="*/ 5534025 h 6172694"/>
                <a:gd name="connsiteX361" fmla="*/ 95250 w 5429250"/>
                <a:gd name="connsiteY361" fmla="*/ 5562600 h 6172694"/>
                <a:gd name="connsiteX362" fmla="*/ 76200 w 5429250"/>
                <a:gd name="connsiteY362" fmla="*/ 5591175 h 6172694"/>
                <a:gd name="connsiteX363" fmla="*/ 57150 w 5429250"/>
                <a:gd name="connsiteY363" fmla="*/ 5667375 h 6172694"/>
                <a:gd name="connsiteX364" fmla="*/ 19050 w 5429250"/>
                <a:gd name="connsiteY364" fmla="*/ 5724525 h 6172694"/>
                <a:gd name="connsiteX365" fmla="*/ 0 w 5429250"/>
                <a:gd name="connsiteY365" fmla="*/ 5753100 h 6172694"/>
                <a:gd name="connsiteX366" fmla="*/ 9525 w 5429250"/>
                <a:gd name="connsiteY366" fmla="*/ 5781675 h 6172694"/>
                <a:gd name="connsiteX367" fmla="*/ 38100 w 5429250"/>
                <a:gd name="connsiteY367" fmla="*/ 5762625 h 6172694"/>
                <a:gd name="connsiteX368" fmla="*/ 66675 w 5429250"/>
                <a:gd name="connsiteY368" fmla="*/ 5753100 h 6172694"/>
                <a:gd name="connsiteX369" fmla="*/ 85725 w 5429250"/>
                <a:gd name="connsiteY369" fmla="*/ 5724525 h 6172694"/>
                <a:gd name="connsiteX370" fmla="*/ 114300 w 5429250"/>
                <a:gd name="connsiteY370" fmla="*/ 5715000 h 6172694"/>
                <a:gd name="connsiteX371" fmla="*/ 142875 w 5429250"/>
                <a:gd name="connsiteY371" fmla="*/ 5695950 h 6172694"/>
                <a:gd name="connsiteX372" fmla="*/ 228600 w 5429250"/>
                <a:gd name="connsiteY372" fmla="*/ 5715000 h 6172694"/>
                <a:gd name="connsiteX373" fmla="*/ 257175 w 5429250"/>
                <a:gd name="connsiteY373" fmla="*/ 5734050 h 6172694"/>
                <a:gd name="connsiteX374" fmla="*/ 304800 w 5429250"/>
                <a:gd name="connsiteY374" fmla="*/ 5781675 h 6172694"/>
                <a:gd name="connsiteX375" fmla="*/ 352425 w 5429250"/>
                <a:gd name="connsiteY375" fmla="*/ 5829300 h 6172694"/>
                <a:gd name="connsiteX376" fmla="*/ 361950 w 5429250"/>
                <a:gd name="connsiteY376" fmla="*/ 5857875 h 6172694"/>
                <a:gd name="connsiteX377" fmla="*/ 409575 w 5429250"/>
                <a:gd name="connsiteY377" fmla="*/ 5915025 h 6172694"/>
                <a:gd name="connsiteX378" fmla="*/ 428625 w 5429250"/>
                <a:gd name="connsiteY378" fmla="*/ 5943600 h 6172694"/>
                <a:gd name="connsiteX379" fmla="*/ 476250 w 5429250"/>
                <a:gd name="connsiteY379" fmla="*/ 5934075 h 6172694"/>
                <a:gd name="connsiteX380" fmla="*/ 533400 w 5429250"/>
                <a:gd name="connsiteY380" fmla="*/ 5895975 h 6172694"/>
                <a:gd name="connsiteX381" fmla="*/ 561975 w 5429250"/>
                <a:gd name="connsiteY381" fmla="*/ 5781675 h 6172694"/>
                <a:gd name="connsiteX382" fmla="*/ 581025 w 5429250"/>
                <a:gd name="connsiteY382" fmla="*/ 5705475 h 6172694"/>
                <a:gd name="connsiteX383" fmla="*/ 647700 w 5429250"/>
                <a:gd name="connsiteY383" fmla="*/ 5648325 h 6172694"/>
                <a:gd name="connsiteX384" fmla="*/ 685800 w 5429250"/>
                <a:gd name="connsiteY384" fmla="*/ 5591175 h 6172694"/>
                <a:gd name="connsiteX385" fmla="*/ 704850 w 5429250"/>
                <a:gd name="connsiteY385" fmla="*/ 5562600 h 6172694"/>
                <a:gd name="connsiteX386" fmla="*/ 733425 w 5429250"/>
                <a:gd name="connsiteY386" fmla="*/ 5553075 h 6172694"/>
                <a:gd name="connsiteX387" fmla="*/ 742950 w 5429250"/>
                <a:gd name="connsiteY387" fmla="*/ 5581650 h 6172694"/>
                <a:gd name="connsiteX388" fmla="*/ 714375 w 5429250"/>
                <a:gd name="connsiteY388" fmla="*/ 5657850 h 6172694"/>
                <a:gd name="connsiteX389" fmla="*/ 676275 w 5429250"/>
                <a:gd name="connsiteY389" fmla="*/ 5695950 h 6172694"/>
                <a:gd name="connsiteX390" fmla="*/ 647700 w 5429250"/>
                <a:gd name="connsiteY390" fmla="*/ 5734050 h 6172694"/>
                <a:gd name="connsiteX391" fmla="*/ 638175 w 5429250"/>
                <a:gd name="connsiteY391" fmla="*/ 5762625 h 6172694"/>
                <a:gd name="connsiteX392" fmla="*/ 628650 w 5429250"/>
                <a:gd name="connsiteY392" fmla="*/ 5876925 h 6172694"/>
                <a:gd name="connsiteX393" fmla="*/ 666750 w 5429250"/>
                <a:gd name="connsiteY393" fmla="*/ 5886450 h 6172694"/>
                <a:gd name="connsiteX394" fmla="*/ 781050 w 5429250"/>
                <a:gd name="connsiteY394" fmla="*/ 5886450 h 6172694"/>
                <a:gd name="connsiteX395" fmla="*/ 857250 w 5429250"/>
                <a:gd name="connsiteY395" fmla="*/ 5953125 h 6172694"/>
                <a:gd name="connsiteX396" fmla="*/ 1000125 w 5429250"/>
                <a:gd name="connsiteY396" fmla="*/ 5962650 h 6172694"/>
                <a:gd name="connsiteX397" fmla="*/ 1057275 w 5429250"/>
                <a:gd name="connsiteY397" fmla="*/ 5991225 h 6172694"/>
                <a:gd name="connsiteX398" fmla="*/ 1114425 w 5429250"/>
                <a:gd name="connsiteY398" fmla="*/ 6010275 h 6172694"/>
                <a:gd name="connsiteX399" fmla="*/ 1143000 w 5429250"/>
                <a:gd name="connsiteY399" fmla="*/ 6029325 h 6172694"/>
                <a:gd name="connsiteX400" fmla="*/ 1190625 w 5429250"/>
                <a:gd name="connsiteY400" fmla="*/ 6038850 h 6172694"/>
                <a:gd name="connsiteX401" fmla="*/ 1219200 w 5429250"/>
                <a:gd name="connsiteY401" fmla="*/ 6048375 h 6172694"/>
                <a:gd name="connsiteX402" fmla="*/ 1257300 w 5429250"/>
                <a:gd name="connsiteY402" fmla="*/ 6057900 h 6172694"/>
                <a:gd name="connsiteX403" fmla="*/ 1285875 w 5429250"/>
                <a:gd name="connsiteY403" fmla="*/ 6067425 h 6172694"/>
                <a:gd name="connsiteX404" fmla="*/ 1371600 w 5429250"/>
                <a:gd name="connsiteY404" fmla="*/ 6086475 h 6172694"/>
                <a:gd name="connsiteX405" fmla="*/ 1447800 w 5429250"/>
                <a:gd name="connsiteY405" fmla="*/ 6076950 h 6172694"/>
                <a:gd name="connsiteX406" fmla="*/ 1476375 w 5429250"/>
                <a:gd name="connsiteY406" fmla="*/ 6067425 h 6172694"/>
                <a:gd name="connsiteX407" fmla="*/ 1562100 w 5429250"/>
                <a:gd name="connsiteY407" fmla="*/ 6076950 h 6172694"/>
                <a:gd name="connsiteX408" fmla="*/ 1590675 w 5429250"/>
                <a:gd name="connsiteY408" fmla="*/ 6096000 h 6172694"/>
                <a:gd name="connsiteX409" fmla="*/ 1619250 w 5429250"/>
                <a:gd name="connsiteY409" fmla="*/ 6105525 h 6172694"/>
                <a:gd name="connsiteX410" fmla="*/ 1609725 w 5429250"/>
                <a:gd name="connsiteY410" fmla="*/ 6172200 h 617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5429250" h="6172694">
                  <a:moveTo>
                    <a:pt x="1609725" y="6172200"/>
                  </a:moveTo>
                  <a:cubicBezTo>
                    <a:pt x="1616075" y="6176962"/>
                    <a:pt x="1640908" y="6146057"/>
                    <a:pt x="1657350" y="6134100"/>
                  </a:cubicBezTo>
                  <a:cubicBezTo>
                    <a:pt x="1675866" y="6120634"/>
                    <a:pt x="1698311" y="6112189"/>
                    <a:pt x="1714500" y="6096000"/>
                  </a:cubicBezTo>
                  <a:cubicBezTo>
                    <a:pt x="1724025" y="6086475"/>
                    <a:pt x="1731867" y="6074897"/>
                    <a:pt x="1743075" y="6067425"/>
                  </a:cubicBezTo>
                  <a:cubicBezTo>
                    <a:pt x="1751429" y="6061856"/>
                    <a:pt x="1762873" y="6062776"/>
                    <a:pt x="1771650" y="6057900"/>
                  </a:cubicBezTo>
                  <a:cubicBezTo>
                    <a:pt x="1791664" y="6046781"/>
                    <a:pt x="1807080" y="6027040"/>
                    <a:pt x="1828800" y="6019800"/>
                  </a:cubicBezTo>
                  <a:cubicBezTo>
                    <a:pt x="1933013" y="5985062"/>
                    <a:pt x="1775163" y="6040464"/>
                    <a:pt x="1885950" y="5991225"/>
                  </a:cubicBezTo>
                  <a:cubicBezTo>
                    <a:pt x="1904300" y="5983070"/>
                    <a:pt x="1926392" y="5983314"/>
                    <a:pt x="1943100" y="5972175"/>
                  </a:cubicBezTo>
                  <a:cubicBezTo>
                    <a:pt x="1952625" y="5965825"/>
                    <a:pt x="1961436" y="5958245"/>
                    <a:pt x="1971675" y="5953125"/>
                  </a:cubicBezTo>
                  <a:cubicBezTo>
                    <a:pt x="1980655" y="5948635"/>
                    <a:pt x="1991473" y="5948476"/>
                    <a:pt x="2000250" y="5943600"/>
                  </a:cubicBezTo>
                  <a:cubicBezTo>
                    <a:pt x="2020264" y="5932481"/>
                    <a:pt x="2035680" y="5912740"/>
                    <a:pt x="2057400" y="5905500"/>
                  </a:cubicBezTo>
                  <a:cubicBezTo>
                    <a:pt x="2107695" y="5888735"/>
                    <a:pt x="2077621" y="5901544"/>
                    <a:pt x="2143125" y="5857875"/>
                  </a:cubicBezTo>
                  <a:lnTo>
                    <a:pt x="2200275" y="5819775"/>
                  </a:lnTo>
                  <a:cubicBezTo>
                    <a:pt x="2209800" y="5813425"/>
                    <a:pt x="2217990" y="5804345"/>
                    <a:pt x="2228850" y="5800725"/>
                  </a:cubicBezTo>
                  <a:lnTo>
                    <a:pt x="2257425" y="5791200"/>
                  </a:lnTo>
                  <a:cubicBezTo>
                    <a:pt x="2266950" y="5781675"/>
                    <a:pt x="2274792" y="5770097"/>
                    <a:pt x="2286000" y="5762625"/>
                  </a:cubicBezTo>
                  <a:cubicBezTo>
                    <a:pt x="2294354" y="5757056"/>
                    <a:pt x="2306735" y="5759372"/>
                    <a:pt x="2314575" y="5753100"/>
                  </a:cubicBezTo>
                  <a:cubicBezTo>
                    <a:pt x="2376123" y="5703861"/>
                    <a:pt x="2290376" y="5738941"/>
                    <a:pt x="2362200" y="5715000"/>
                  </a:cubicBezTo>
                  <a:cubicBezTo>
                    <a:pt x="2453357" y="5623843"/>
                    <a:pt x="2336642" y="5732039"/>
                    <a:pt x="2419350" y="5676900"/>
                  </a:cubicBezTo>
                  <a:cubicBezTo>
                    <a:pt x="2430558" y="5669428"/>
                    <a:pt x="2437292" y="5656595"/>
                    <a:pt x="2447925" y="5648325"/>
                  </a:cubicBezTo>
                  <a:lnTo>
                    <a:pt x="2533650" y="5591175"/>
                  </a:lnTo>
                  <a:lnTo>
                    <a:pt x="2562225" y="5572125"/>
                  </a:lnTo>
                  <a:cubicBezTo>
                    <a:pt x="2571750" y="5565775"/>
                    <a:pt x="2582705" y="5561170"/>
                    <a:pt x="2590800" y="5553075"/>
                  </a:cubicBezTo>
                  <a:cubicBezTo>
                    <a:pt x="2600325" y="5543550"/>
                    <a:pt x="2608167" y="5531972"/>
                    <a:pt x="2619375" y="5524500"/>
                  </a:cubicBezTo>
                  <a:cubicBezTo>
                    <a:pt x="2627729" y="5518931"/>
                    <a:pt x="2638970" y="5519465"/>
                    <a:pt x="2647950" y="5514975"/>
                  </a:cubicBezTo>
                  <a:cubicBezTo>
                    <a:pt x="2721808" y="5478046"/>
                    <a:pt x="2633276" y="5510341"/>
                    <a:pt x="2705100" y="5486400"/>
                  </a:cubicBezTo>
                  <a:cubicBezTo>
                    <a:pt x="2711450" y="5476875"/>
                    <a:pt x="2715211" y="5464976"/>
                    <a:pt x="2724150" y="5457825"/>
                  </a:cubicBezTo>
                  <a:cubicBezTo>
                    <a:pt x="2731990" y="5451553"/>
                    <a:pt x="2743745" y="5452790"/>
                    <a:pt x="2752725" y="5448300"/>
                  </a:cubicBezTo>
                  <a:cubicBezTo>
                    <a:pt x="2762964" y="5443180"/>
                    <a:pt x="2771775" y="5435600"/>
                    <a:pt x="2781300" y="5429250"/>
                  </a:cubicBezTo>
                  <a:cubicBezTo>
                    <a:pt x="2774950" y="5419725"/>
                    <a:pt x="2762250" y="5412123"/>
                    <a:pt x="2762250" y="5400675"/>
                  </a:cubicBezTo>
                  <a:cubicBezTo>
                    <a:pt x="2762250" y="5339331"/>
                    <a:pt x="2794567" y="5334680"/>
                    <a:pt x="2838450" y="5305425"/>
                  </a:cubicBezTo>
                  <a:lnTo>
                    <a:pt x="2895600" y="5267325"/>
                  </a:lnTo>
                  <a:lnTo>
                    <a:pt x="2924175" y="5248275"/>
                  </a:lnTo>
                  <a:lnTo>
                    <a:pt x="2952750" y="5229225"/>
                  </a:lnTo>
                  <a:cubicBezTo>
                    <a:pt x="2995355" y="5165318"/>
                    <a:pt x="2945166" y="5227931"/>
                    <a:pt x="3000375" y="5191125"/>
                  </a:cubicBezTo>
                  <a:cubicBezTo>
                    <a:pt x="3022377" y="5176457"/>
                    <a:pt x="3033943" y="5155060"/>
                    <a:pt x="3048000" y="5133975"/>
                  </a:cubicBezTo>
                  <a:cubicBezTo>
                    <a:pt x="3044825" y="5114925"/>
                    <a:pt x="3048057" y="5093593"/>
                    <a:pt x="3038475" y="5076825"/>
                  </a:cubicBezTo>
                  <a:cubicBezTo>
                    <a:pt x="3026518" y="5055901"/>
                    <a:pt x="2981780" y="5074330"/>
                    <a:pt x="2971800" y="5076825"/>
                  </a:cubicBezTo>
                  <a:cubicBezTo>
                    <a:pt x="2952750" y="5089525"/>
                    <a:pt x="2927350" y="5095875"/>
                    <a:pt x="2914650" y="5114925"/>
                  </a:cubicBezTo>
                  <a:cubicBezTo>
                    <a:pt x="2870981" y="5180429"/>
                    <a:pt x="2883790" y="5150355"/>
                    <a:pt x="2867025" y="5200650"/>
                  </a:cubicBezTo>
                  <a:cubicBezTo>
                    <a:pt x="2851150" y="5197475"/>
                    <a:pt x="2835464" y="5189117"/>
                    <a:pt x="2819400" y="5191125"/>
                  </a:cubicBezTo>
                  <a:cubicBezTo>
                    <a:pt x="2808041" y="5192545"/>
                    <a:pt x="2799619" y="5202846"/>
                    <a:pt x="2790825" y="5210175"/>
                  </a:cubicBezTo>
                  <a:cubicBezTo>
                    <a:pt x="2697200" y="5288196"/>
                    <a:pt x="2818125" y="5192400"/>
                    <a:pt x="2743200" y="5267325"/>
                  </a:cubicBezTo>
                  <a:cubicBezTo>
                    <a:pt x="2735105" y="5275420"/>
                    <a:pt x="2724150" y="5280025"/>
                    <a:pt x="2714625" y="5286375"/>
                  </a:cubicBezTo>
                  <a:cubicBezTo>
                    <a:pt x="2663825" y="5362575"/>
                    <a:pt x="2730500" y="5270500"/>
                    <a:pt x="2667000" y="5334000"/>
                  </a:cubicBezTo>
                  <a:cubicBezTo>
                    <a:pt x="2633980" y="5367020"/>
                    <a:pt x="2665095" y="5361305"/>
                    <a:pt x="2619375" y="5381625"/>
                  </a:cubicBezTo>
                  <a:cubicBezTo>
                    <a:pt x="2601025" y="5389780"/>
                    <a:pt x="2562225" y="5400675"/>
                    <a:pt x="2562225" y="5400675"/>
                  </a:cubicBezTo>
                  <a:cubicBezTo>
                    <a:pt x="2465399" y="5381310"/>
                    <a:pt x="2554366" y="5401151"/>
                    <a:pt x="2486025" y="5381625"/>
                  </a:cubicBezTo>
                  <a:cubicBezTo>
                    <a:pt x="2402304" y="5357705"/>
                    <a:pt x="2487863" y="5385413"/>
                    <a:pt x="2419350" y="5362575"/>
                  </a:cubicBezTo>
                  <a:cubicBezTo>
                    <a:pt x="2416175" y="5353050"/>
                    <a:pt x="2412583" y="5343654"/>
                    <a:pt x="2409825" y="5334000"/>
                  </a:cubicBezTo>
                  <a:cubicBezTo>
                    <a:pt x="2406229" y="5321413"/>
                    <a:pt x="2406154" y="5307609"/>
                    <a:pt x="2400300" y="5295900"/>
                  </a:cubicBezTo>
                  <a:cubicBezTo>
                    <a:pt x="2390061" y="5275422"/>
                    <a:pt x="2369440" y="5260470"/>
                    <a:pt x="2362200" y="5238750"/>
                  </a:cubicBezTo>
                  <a:cubicBezTo>
                    <a:pt x="2359025" y="5229225"/>
                    <a:pt x="2359775" y="5217275"/>
                    <a:pt x="2352675" y="5210175"/>
                  </a:cubicBezTo>
                  <a:cubicBezTo>
                    <a:pt x="2348120" y="5205620"/>
                    <a:pt x="2286330" y="5191207"/>
                    <a:pt x="2286000" y="5191125"/>
                  </a:cubicBezTo>
                  <a:cubicBezTo>
                    <a:pt x="2204108" y="5245720"/>
                    <a:pt x="2300480" y="5173025"/>
                    <a:pt x="2247900" y="5238750"/>
                  </a:cubicBezTo>
                  <a:cubicBezTo>
                    <a:pt x="2240749" y="5247689"/>
                    <a:pt x="2228850" y="5251450"/>
                    <a:pt x="2219325" y="5257800"/>
                  </a:cubicBezTo>
                  <a:cubicBezTo>
                    <a:pt x="2212975" y="5267325"/>
                    <a:pt x="2209214" y="5279224"/>
                    <a:pt x="2200275" y="5286375"/>
                  </a:cubicBezTo>
                  <a:cubicBezTo>
                    <a:pt x="2192435" y="5292647"/>
                    <a:pt x="2180680" y="5291410"/>
                    <a:pt x="2171700" y="5295900"/>
                  </a:cubicBezTo>
                  <a:cubicBezTo>
                    <a:pt x="2161461" y="5301020"/>
                    <a:pt x="2153364" y="5309830"/>
                    <a:pt x="2143125" y="5314950"/>
                  </a:cubicBezTo>
                  <a:cubicBezTo>
                    <a:pt x="2134145" y="5319440"/>
                    <a:pt x="2123530" y="5319985"/>
                    <a:pt x="2114550" y="5324475"/>
                  </a:cubicBezTo>
                  <a:cubicBezTo>
                    <a:pt x="2104311" y="5329595"/>
                    <a:pt x="2096214" y="5338405"/>
                    <a:pt x="2085975" y="5343525"/>
                  </a:cubicBezTo>
                  <a:cubicBezTo>
                    <a:pt x="2076995" y="5348015"/>
                    <a:pt x="2066380" y="5348560"/>
                    <a:pt x="2057400" y="5353050"/>
                  </a:cubicBezTo>
                  <a:cubicBezTo>
                    <a:pt x="1983542" y="5389979"/>
                    <a:pt x="2072074" y="5357684"/>
                    <a:pt x="2000250" y="5381625"/>
                  </a:cubicBezTo>
                  <a:lnTo>
                    <a:pt x="1885950" y="5372100"/>
                  </a:lnTo>
                  <a:cubicBezTo>
                    <a:pt x="1874033" y="5366683"/>
                    <a:pt x="1890318" y="5346032"/>
                    <a:pt x="1895475" y="5334000"/>
                  </a:cubicBezTo>
                  <a:cubicBezTo>
                    <a:pt x="1950868" y="5204749"/>
                    <a:pt x="1883914" y="5397257"/>
                    <a:pt x="1924050" y="5276850"/>
                  </a:cubicBezTo>
                  <a:cubicBezTo>
                    <a:pt x="1935793" y="5171167"/>
                    <a:pt x="1924483" y="5218400"/>
                    <a:pt x="1952625" y="5133975"/>
                  </a:cubicBezTo>
                  <a:cubicBezTo>
                    <a:pt x="1955800" y="5124450"/>
                    <a:pt x="1955050" y="5112500"/>
                    <a:pt x="1962150" y="5105400"/>
                  </a:cubicBezTo>
                  <a:cubicBezTo>
                    <a:pt x="1971675" y="5095875"/>
                    <a:pt x="1982455" y="5087458"/>
                    <a:pt x="1990725" y="5076825"/>
                  </a:cubicBezTo>
                  <a:cubicBezTo>
                    <a:pt x="2050562" y="4999892"/>
                    <a:pt x="2002082" y="5037504"/>
                    <a:pt x="2057400" y="5000625"/>
                  </a:cubicBezTo>
                  <a:cubicBezTo>
                    <a:pt x="2075805" y="4945411"/>
                    <a:pt x="2065541" y="4947803"/>
                    <a:pt x="2105025" y="4914900"/>
                  </a:cubicBezTo>
                  <a:cubicBezTo>
                    <a:pt x="2113819" y="4907571"/>
                    <a:pt x="2124075" y="4902200"/>
                    <a:pt x="2133600" y="4895850"/>
                  </a:cubicBezTo>
                  <a:cubicBezTo>
                    <a:pt x="2156248" y="4827906"/>
                    <a:pt x="2124134" y="4910049"/>
                    <a:pt x="2171700" y="4838700"/>
                  </a:cubicBezTo>
                  <a:cubicBezTo>
                    <a:pt x="2177269" y="4830346"/>
                    <a:pt x="2176735" y="4819105"/>
                    <a:pt x="2181225" y="4810125"/>
                  </a:cubicBezTo>
                  <a:cubicBezTo>
                    <a:pt x="2197100" y="4778375"/>
                    <a:pt x="2200275" y="4781550"/>
                    <a:pt x="2228850" y="4762500"/>
                  </a:cubicBezTo>
                  <a:cubicBezTo>
                    <a:pt x="2232025" y="4752975"/>
                    <a:pt x="2232103" y="4741765"/>
                    <a:pt x="2238375" y="4733925"/>
                  </a:cubicBezTo>
                  <a:cubicBezTo>
                    <a:pt x="2245526" y="4724986"/>
                    <a:pt x="2258156" y="4722204"/>
                    <a:pt x="2266950" y="4714875"/>
                  </a:cubicBezTo>
                  <a:cubicBezTo>
                    <a:pt x="2340289" y="4653759"/>
                    <a:pt x="2253154" y="4714548"/>
                    <a:pt x="2324100" y="4667250"/>
                  </a:cubicBezTo>
                  <a:cubicBezTo>
                    <a:pt x="2330450" y="4657725"/>
                    <a:pt x="2335055" y="4646770"/>
                    <a:pt x="2343150" y="4638675"/>
                  </a:cubicBezTo>
                  <a:cubicBezTo>
                    <a:pt x="2351245" y="4630580"/>
                    <a:pt x="2364574" y="4628564"/>
                    <a:pt x="2371725" y="4619625"/>
                  </a:cubicBezTo>
                  <a:cubicBezTo>
                    <a:pt x="2408670" y="4573443"/>
                    <a:pt x="2347480" y="4602307"/>
                    <a:pt x="2409825" y="4581525"/>
                  </a:cubicBezTo>
                  <a:cubicBezTo>
                    <a:pt x="2419350" y="4572000"/>
                    <a:pt x="2427192" y="4560422"/>
                    <a:pt x="2438400" y="4552950"/>
                  </a:cubicBezTo>
                  <a:cubicBezTo>
                    <a:pt x="2446754" y="4547381"/>
                    <a:pt x="2459875" y="4550525"/>
                    <a:pt x="2466975" y="4543425"/>
                  </a:cubicBezTo>
                  <a:cubicBezTo>
                    <a:pt x="2474075" y="4536325"/>
                    <a:pt x="2470228" y="4522690"/>
                    <a:pt x="2476500" y="4514850"/>
                  </a:cubicBezTo>
                  <a:cubicBezTo>
                    <a:pt x="2483651" y="4505911"/>
                    <a:pt x="2495550" y="4502150"/>
                    <a:pt x="2505075" y="4495800"/>
                  </a:cubicBezTo>
                  <a:cubicBezTo>
                    <a:pt x="2512822" y="4472559"/>
                    <a:pt x="2515186" y="4457114"/>
                    <a:pt x="2533650" y="4438650"/>
                  </a:cubicBezTo>
                  <a:cubicBezTo>
                    <a:pt x="2541745" y="4430555"/>
                    <a:pt x="2552700" y="4425950"/>
                    <a:pt x="2562225" y="4419600"/>
                  </a:cubicBezTo>
                  <a:cubicBezTo>
                    <a:pt x="2586166" y="4347776"/>
                    <a:pt x="2553871" y="4436308"/>
                    <a:pt x="2590800" y="4362450"/>
                  </a:cubicBezTo>
                  <a:cubicBezTo>
                    <a:pt x="2595290" y="4353470"/>
                    <a:pt x="2595449" y="4342652"/>
                    <a:pt x="2600325" y="4333875"/>
                  </a:cubicBezTo>
                  <a:cubicBezTo>
                    <a:pt x="2611444" y="4313861"/>
                    <a:pt x="2638425" y="4276725"/>
                    <a:pt x="2638425" y="4276725"/>
                  </a:cubicBezTo>
                  <a:cubicBezTo>
                    <a:pt x="2642145" y="4258125"/>
                    <a:pt x="2654915" y="4184035"/>
                    <a:pt x="2667000" y="4171950"/>
                  </a:cubicBezTo>
                  <a:lnTo>
                    <a:pt x="2695575" y="4143375"/>
                  </a:lnTo>
                  <a:cubicBezTo>
                    <a:pt x="2698750" y="4133850"/>
                    <a:pt x="2700224" y="4123577"/>
                    <a:pt x="2705100" y="4114800"/>
                  </a:cubicBezTo>
                  <a:cubicBezTo>
                    <a:pt x="2713728" y="4099269"/>
                    <a:pt x="2756003" y="4037950"/>
                    <a:pt x="2771775" y="4019550"/>
                  </a:cubicBezTo>
                  <a:cubicBezTo>
                    <a:pt x="2780541" y="4009323"/>
                    <a:pt x="2791726" y="4001323"/>
                    <a:pt x="2800350" y="3990975"/>
                  </a:cubicBezTo>
                  <a:cubicBezTo>
                    <a:pt x="2840037" y="3943350"/>
                    <a:pt x="2795587" y="3978275"/>
                    <a:pt x="2847975" y="3943350"/>
                  </a:cubicBezTo>
                  <a:cubicBezTo>
                    <a:pt x="2860675" y="3924300"/>
                    <a:pt x="2869886" y="3902389"/>
                    <a:pt x="2886075" y="3886200"/>
                  </a:cubicBezTo>
                  <a:cubicBezTo>
                    <a:pt x="2895600" y="3876675"/>
                    <a:pt x="2906380" y="3868258"/>
                    <a:pt x="2914650" y="3857625"/>
                  </a:cubicBezTo>
                  <a:cubicBezTo>
                    <a:pt x="2928706" y="3839553"/>
                    <a:pt x="2940050" y="3819525"/>
                    <a:pt x="2952750" y="3800475"/>
                  </a:cubicBezTo>
                  <a:lnTo>
                    <a:pt x="2971800" y="3771900"/>
                  </a:lnTo>
                  <a:cubicBezTo>
                    <a:pt x="2978150" y="3762375"/>
                    <a:pt x="2987230" y="3754185"/>
                    <a:pt x="2990850" y="3743325"/>
                  </a:cubicBezTo>
                  <a:cubicBezTo>
                    <a:pt x="3002828" y="3707392"/>
                    <a:pt x="3005723" y="3690352"/>
                    <a:pt x="3038475" y="3657600"/>
                  </a:cubicBezTo>
                  <a:cubicBezTo>
                    <a:pt x="3060700" y="3635375"/>
                    <a:pt x="3087715" y="3617077"/>
                    <a:pt x="3105150" y="3590925"/>
                  </a:cubicBezTo>
                  <a:cubicBezTo>
                    <a:pt x="3111500" y="3581400"/>
                    <a:pt x="3119080" y="3572589"/>
                    <a:pt x="3124200" y="3562350"/>
                  </a:cubicBezTo>
                  <a:cubicBezTo>
                    <a:pt x="3128690" y="3553370"/>
                    <a:pt x="3127453" y="3541615"/>
                    <a:pt x="3133725" y="3533775"/>
                  </a:cubicBezTo>
                  <a:cubicBezTo>
                    <a:pt x="3140876" y="3524836"/>
                    <a:pt x="3152775" y="3521075"/>
                    <a:pt x="3162300" y="3514725"/>
                  </a:cubicBezTo>
                  <a:cubicBezTo>
                    <a:pt x="3168650" y="3502025"/>
                    <a:pt x="3172480" y="3487713"/>
                    <a:pt x="3181350" y="3476625"/>
                  </a:cubicBezTo>
                  <a:cubicBezTo>
                    <a:pt x="3218633" y="3430022"/>
                    <a:pt x="3227965" y="3426498"/>
                    <a:pt x="3267075" y="3400425"/>
                  </a:cubicBezTo>
                  <a:cubicBezTo>
                    <a:pt x="3273425" y="3390900"/>
                    <a:pt x="3277510" y="3379388"/>
                    <a:pt x="3286125" y="3371850"/>
                  </a:cubicBezTo>
                  <a:cubicBezTo>
                    <a:pt x="3303355" y="3356773"/>
                    <a:pt x="3327086" y="3349939"/>
                    <a:pt x="3343275" y="3333750"/>
                  </a:cubicBezTo>
                  <a:lnTo>
                    <a:pt x="3371850" y="3305175"/>
                  </a:lnTo>
                  <a:cubicBezTo>
                    <a:pt x="3388589" y="3254957"/>
                    <a:pt x="3370312" y="3295591"/>
                    <a:pt x="3409950" y="3248025"/>
                  </a:cubicBezTo>
                  <a:cubicBezTo>
                    <a:pt x="3449637" y="3200400"/>
                    <a:pt x="3405187" y="3235325"/>
                    <a:pt x="3457575" y="3200400"/>
                  </a:cubicBezTo>
                  <a:cubicBezTo>
                    <a:pt x="3483601" y="3122322"/>
                    <a:pt x="3438584" y="3243174"/>
                    <a:pt x="3524250" y="3114675"/>
                  </a:cubicBezTo>
                  <a:cubicBezTo>
                    <a:pt x="3549650" y="3076575"/>
                    <a:pt x="3533775" y="3092450"/>
                    <a:pt x="3571875" y="3067050"/>
                  </a:cubicBezTo>
                  <a:cubicBezTo>
                    <a:pt x="3639948" y="2964940"/>
                    <a:pt x="3533937" y="3119909"/>
                    <a:pt x="3619500" y="3009900"/>
                  </a:cubicBezTo>
                  <a:cubicBezTo>
                    <a:pt x="3672995" y="2941121"/>
                    <a:pt x="3631571" y="2961426"/>
                    <a:pt x="3686175" y="2943225"/>
                  </a:cubicBezTo>
                  <a:cubicBezTo>
                    <a:pt x="3689350" y="2933700"/>
                    <a:pt x="3689428" y="2922490"/>
                    <a:pt x="3695700" y="2914650"/>
                  </a:cubicBezTo>
                  <a:cubicBezTo>
                    <a:pt x="3702851" y="2905711"/>
                    <a:pt x="3715719" y="2903205"/>
                    <a:pt x="3724275" y="2895600"/>
                  </a:cubicBezTo>
                  <a:cubicBezTo>
                    <a:pt x="3744411" y="2877702"/>
                    <a:pt x="3762375" y="2857500"/>
                    <a:pt x="3781425" y="2838450"/>
                  </a:cubicBezTo>
                  <a:cubicBezTo>
                    <a:pt x="3790950" y="2828925"/>
                    <a:pt x="3802528" y="2821083"/>
                    <a:pt x="3810000" y="2809875"/>
                  </a:cubicBezTo>
                  <a:cubicBezTo>
                    <a:pt x="3816350" y="2800350"/>
                    <a:pt x="3820955" y="2789395"/>
                    <a:pt x="3829050" y="2781300"/>
                  </a:cubicBezTo>
                  <a:cubicBezTo>
                    <a:pt x="3837145" y="2773205"/>
                    <a:pt x="3848933" y="2769700"/>
                    <a:pt x="3857625" y="2762250"/>
                  </a:cubicBezTo>
                  <a:cubicBezTo>
                    <a:pt x="3938466" y="2692958"/>
                    <a:pt x="3858698" y="2748834"/>
                    <a:pt x="3924300" y="2705100"/>
                  </a:cubicBezTo>
                  <a:cubicBezTo>
                    <a:pt x="3930650" y="2695575"/>
                    <a:pt x="3935255" y="2684620"/>
                    <a:pt x="3943350" y="2676525"/>
                  </a:cubicBezTo>
                  <a:cubicBezTo>
                    <a:pt x="3951445" y="2668430"/>
                    <a:pt x="3964774" y="2666414"/>
                    <a:pt x="3971925" y="2657475"/>
                  </a:cubicBezTo>
                  <a:cubicBezTo>
                    <a:pt x="3978197" y="2649635"/>
                    <a:pt x="3975881" y="2637254"/>
                    <a:pt x="3981450" y="2628900"/>
                  </a:cubicBezTo>
                  <a:cubicBezTo>
                    <a:pt x="3988922" y="2617692"/>
                    <a:pt x="4001755" y="2610958"/>
                    <a:pt x="4010025" y="2600325"/>
                  </a:cubicBezTo>
                  <a:cubicBezTo>
                    <a:pt x="4024081" y="2582253"/>
                    <a:pt x="4035425" y="2562225"/>
                    <a:pt x="4048125" y="2543175"/>
                  </a:cubicBezTo>
                  <a:cubicBezTo>
                    <a:pt x="4054475" y="2533650"/>
                    <a:pt x="4057650" y="2520950"/>
                    <a:pt x="4067175" y="2514600"/>
                  </a:cubicBezTo>
                  <a:lnTo>
                    <a:pt x="4095750" y="2495550"/>
                  </a:lnTo>
                  <a:cubicBezTo>
                    <a:pt x="4108450" y="2476500"/>
                    <a:pt x="4139403" y="2460612"/>
                    <a:pt x="4133850" y="2438400"/>
                  </a:cubicBezTo>
                  <a:cubicBezTo>
                    <a:pt x="4130675" y="2425700"/>
                    <a:pt x="4128087" y="2412839"/>
                    <a:pt x="4124325" y="2400300"/>
                  </a:cubicBezTo>
                  <a:cubicBezTo>
                    <a:pt x="4118555" y="2381066"/>
                    <a:pt x="4105275" y="2343150"/>
                    <a:pt x="4105275" y="2343150"/>
                  </a:cubicBezTo>
                  <a:cubicBezTo>
                    <a:pt x="4117975" y="2336800"/>
                    <a:pt x="4131282" y="2331542"/>
                    <a:pt x="4143375" y="2324100"/>
                  </a:cubicBezTo>
                  <a:cubicBezTo>
                    <a:pt x="4172623" y="2306101"/>
                    <a:pt x="4229100" y="2266950"/>
                    <a:pt x="4229100" y="2266950"/>
                  </a:cubicBezTo>
                  <a:cubicBezTo>
                    <a:pt x="4238531" y="2238656"/>
                    <a:pt x="4244559" y="2203866"/>
                    <a:pt x="4267200" y="2181225"/>
                  </a:cubicBezTo>
                  <a:cubicBezTo>
                    <a:pt x="4275295" y="2173130"/>
                    <a:pt x="4286250" y="2168525"/>
                    <a:pt x="4295775" y="2162175"/>
                  </a:cubicBezTo>
                  <a:lnTo>
                    <a:pt x="4333875" y="2105025"/>
                  </a:lnTo>
                  <a:cubicBezTo>
                    <a:pt x="4340225" y="2095500"/>
                    <a:pt x="4344830" y="2084545"/>
                    <a:pt x="4352925" y="2076450"/>
                  </a:cubicBezTo>
                  <a:cubicBezTo>
                    <a:pt x="4373991" y="2055384"/>
                    <a:pt x="4387289" y="2045822"/>
                    <a:pt x="4400550" y="2019300"/>
                  </a:cubicBezTo>
                  <a:cubicBezTo>
                    <a:pt x="4405040" y="2010320"/>
                    <a:pt x="4405199" y="1999502"/>
                    <a:pt x="4410075" y="1990725"/>
                  </a:cubicBezTo>
                  <a:cubicBezTo>
                    <a:pt x="4421194" y="1970711"/>
                    <a:pt x="4435475" y="1952625"/>
                    <a:pt x="4448175" y="1933575"/>
                  </a:cubicBezTo>
                  <a:cubicBezTo>
                    <a:pt x="4454525" y="1924050"/>
                    <a:pt x="4463605" y="1915860"/>
                    <a:pt x="4467225" y="1905000"/>
                  </a:cubicBezTo>
                  <a:cubicBezTo>
                    <a:pt x="4470400" y="1895475"/>
                    <a:pt x="4472260" y="1885405"/>
                    <a:pt x="4476750" y="1876425"/>
                  </a:cubicBezTo>
                  <a:cubicBezTo>
                    <a:pt x="4513679" y="1802567"/>
                    <a:pt x="4481384" y="1891099"/>
                    <a:pt x="4505325" y="1819275"/>
                  </a:cubicBezTo>
                  <a:cubicBezTo>
                    <a:pt x="4508500" y="1790700"/>
                    <a:pt x="4509211" y="1761743"/>
                    <a:pt x="4514850" y="1733550"/>
                  </a:cubicBezTo>
                  <a:cubicBezTo>
                    <a:pt x="4518788" y="1713859"/>
                    <a:pt x="4527550" y="1695450"/>
                    <a:pt x="4533900" y="1676400"/>
                  </a:cubicBezTo>
                  <a:lnTo>
                    <a:pt x="4543425" y="1647825"/>
                  </a:lnTo>
                  <a:cubicBezTo>
                    <a:pt x="4540250" y="1631950"/>
                    <a:pt x="4537827" y="1615906"/>
                    <a:pt x="4533900" y="1600200"/>
                  </a:cubicBezTo>
                  <a:cubicBezTo>
                    <a:pt x="4531465" y="1590460"/>
                    <a:pt x="4526810" y="1581365"/>
                    <a:pt x="4524375" y="1571625"/>
                  </a:cubicBezTo>
                  <a:cubicBezTo>
                    <a:pt x="4520448" y="1555919"/>
                    <a:pt x="4518025" y="1539875"/>
                    <a:pt x="4514850" y="1524000"/>
                  </a:cubicBezTo>
                  <a:cubicBezTo>
                    <a:pt x="4511675" y="1485900"/>
                    <a:pt x="4510378" y="1447597"/>
                    <a:pt x="4505325" y="1409700"/>
                  </a:cubicBezTo>
                  <a:cubicBezTo>
                    <a:pt x="4503998" y="1399748"/>
                    <a:pt x="4495800" y="1391165"/>
                    <a:pt x="4495800" y="1381125"/>
                  </a:cubicBezTo>
                  <a:cubicBezTo>
                    <a:pt x="4495800" y="1346056"/>
                    <a:pt x="4500365" y="1311067"/>
                    <a:pt x="4505325" y="1276350"/>
                  </a:cubicBezTo>
                  <a:cubicBezTo>
                    <a:pt x="4506745" y="1266411"/>
                    <a:pt x="4509281" y="1256129"/>
                    <a:pt x="4514850" y="1247775"/>
                  </a:cubicBezTo>
                  <a:cubicBezTo>
                    <a:pt x="4522322" y="1236567"/>
                    <a:pt x="4533900" y="1228725"/>
                    <a:pt x="4543425" y="1219200"/>
                  </a:cubicBezTo>
                  <a:cubicBezTo>
                    <a:pt x="4559300" y="1171575"/>
                    <a:pt x="4543425" y="1193800"/>
                    <a:pt x="4610100" y="1171575"/>
                  </a:cubicBezTo>
                  <a:lnTo>
                    <a:pt x="4638675" y="1162050"/>
                  </a:lnTo>
                  <a:cubicBezTo>
                    <a:pt x="4660900" y="1165225"/>
                    <a:pt x="4683335" y="1167172"/>
                    <a:pt x="4705350" y="1171575"/>
                  </a:cubicBezTo>
                  <a:cubicBezTo>
                    <a:pt x="4715195" y="1173544"/>
                    <a:pt x="4741025" y="1174000"/>
                    <a:pt x="4733925" y="1181100"/>
                  </a:cubicBezTo>
                  <a:cubicBezTo>
                    <a:pt x="4722477" y="1192548"/>
                    <a:pt x="4702175" y="1187450"/>
                    <a:pt x="4686300" y="1190625"/>
                  </a:cubicBezTo>
                  <a:cubicBezTo>
                    <a:pt x="4676775" y="1196975"/>
                    <a:pt x="4649630" y="1201580"/>
                    <a:pt x="4657725" y="1209675"/>
                  </a:cubicBezTo>
                  <a:cubicBezTo>
                    <a:pt x="4683699" y="1235649"/>
                    <a:pt x="4708879" y="1177571"/>
                    <a:pt x="4714875" y="1171575"/>
                  </a:cubicBezTo>
                  <a:cubicBezTo>
                    <a:pt x="4722970" y="1163480"/>
                    <a:pt x="4734656" y="1159854"/>
                    <a:pt x="4743450" y="1152525"/>
                  </a:cubicBezTo>
                  <a:cubicBezTo>
                    <a:pt x="4753798" y="1143901"/>
                    <a:pt x="4763401" y="1134298"/>
                    <a:pt x="4772025" y="1123950"/>
                  </a:cubicBezTo>
                  <a:cubicBezTo>
                    <a:pt x="4779354" y="1115156"/>
                    <a:pt x="4782460" y="1102913"/>
                    <a:pt x="4791075" y="1095375"/>
                  </a:cubicBezTo>
                  <a:cubicBezTo>
                    <a:pt x="4808305" y="1080298"/>
                    <a:pt x="4829175" y="1069975"/>
                    <a:pt x="4848225" y="1057275"/>
                  </a:cubicBezTo>
                  <a:lnTo>
                    <a:pt x="4876800" y="1038225"/>
                  </a:lnTo>
                  <a:cubicBezTo>
                    <a:pt x="4886325" y="1031875"/>
                    <a:pt x="4896217" y="1026044"/>
                    <a:pt x="4905375" y="1019175"/>
                  </a:cubicBezTo>
                  <a:cubicBezTo>
                    <a:pt x="4918075" y="1009650"/>
                    <a:pt x="4929692" y="998476"/>
                    <a:pt x="4943475" y="990600"/>
                  </a:cubicBezTo>
                  <a:cubicBezTo>
                    <a:pt x="4952192" y="985619"/>
                    <a:pt x="4962525" y="984250"/>
                    <a:pt x="4972050" y="981075"/>
                  </a:cubicBezTo>
                  <a:cubicBezTo>
                    <a:pt x="4991100" y="962025"/>
                    <a:pt x="5014256" y="946341"/>
                    <a:pt x="5029200" y="923925"/>
                  </a:cubicBezTo>
                  <a:lnTo>
                    <a:pt x="5067300" y="866775"/>
                  </a:lnTo>
                  <a:cubicBezTo>
                    <a:pt x="5073650" y="857250"/>
                    <a:pt x="5078255" y="846295"/>
                    <a:pt x="5086350" y="838200"/>
                  </a:cubicBezTo>
                  <a:cubicBezTo>
                    <a:pt x="5099050" y="825500"/>
                    <a:pt x="5110813" y="811789"/>
                    <a:pt x="5124450" y="800100"/>
                  </a:cubicBezTo>
                  <a:cubicBezTo>
                    <a:pt x="5133142" y="792650"/>
                    <a:pt x="5143500" y="787400"/>
                    <a:pt x="5153025" y="781050"/>
                  </a:cubicBezTo>
                  <a:cubicBezTo>
                    <a:pt x="5156200" y="771525"/>
                    <a:pt x="5157674" y="761252"/>
                    <a:pt x="5162550" y="752475"/>
                  </a:cubicBezTo>
                  <a:cubicBezTo>
                    <a:pt x="5173669" y="732461"/>
                    <a:pt x="5193410" y="717045"/>
                    <a:pt x="5200650" y="695325"/>
                  </a:cubicBezTo>
                  <a:cubicBezTo>
                    <a:pt x="5207000" y="676275"/>
                    <a:pt x="5208561" y="654883"/>
                    <a:pt x="5219700" y="638175"/>
                  </a:cubicBezTo>
                  <a:cubicBezTo>
                    <a:pt x="5232400" y="619125"/>
                    <a:pt x="5250560" y="602745"/>
                    <a:pt x="5257800" y="581025"/>
                  </a:cubicBezTo>
                  <a:cubicBezTo>
                    <a:pt x="5281110" y="511096"/>
                    <a:pt x="5262651" y="538074"/>
                    <a:pt x="5305425" y="495300"/>
                  </a:cubicBezTo>
                  <a:cubicBezTo>
                    <a:pt x="5329366" y="423476"/>
                    <a:pt x="5297071" y="512008"/>
                    <a:pt x="5334000" y="438150"/>
                  </a:cubicBezTo>
                  <a:cubicBezTo>
                    <a:pt x="5361569" y="383011"/>
                    <a:pt x="5317931" y="435169"/>
                    <a:pt x="5372100" y="381000"/>
                  </a:cubicBezTo>
                  <a:cubicBezTo>
                    <a:pt x="5378630" y="361410"/>
                    <a:pt x="5388492" y="334259"/>
                    <a:pt x="5391150" y="314325"/>
                  </a:cubicBezTo>
                  <a:cubicBezTo>
                    <a:pt x="5395785" y="279564"/>
                    <a:pt x="5394581" y="244085"/>
                    <a:pt x="5400675" y="209550"/>
                  </a:cubicBezTo>
                  <a:cubicBezTo>
                    <a:pt x="5404165" y="189775"/>
                    <a:pt x="5413375" y="171450"/>
                    <a:pt x="5419725" y="152400"/>
                  </a:cubicBezTo>
                  <a:lnTo>
                    <a:pt x="5429250" y="123825"/>
                  </a:lnTo>
                  <a:cubicBezTo>
                    <a:pt x="5426075" y="98425"/>
                    <a:pt x="5424304" y="72810"/>
                    <a:pt x="5419725" y="47625"/>
                  </a:cubicBezTo>
                  <a:cubicBezTo>
                    <a:pt x="5417929" y="37747"/>
                    <a:pt x="5418370" y="24886"/>
                    <a:pt x="5410200" y="19050"/>
                  </a:cubicBezTo>
                  <a:cubicBezTo>
                    <a:pt x="5393860" y="7378"/>
                    <a:pt x="5353050" y="0"/>
                    <a:pt x="5353050" y="0"/>
                  </a:cubicBezTo>
                  <a:cubicBezTo>
                    <a:pt x="5305425" y="3175"/>
                    <a:pt x="5256608" y="-1530"/>
                    <a:pt x="5210175" y="9525"/>
                  </a:cubicBezTo>
                  <a:cubicBezTo>
                    <a:pt x="5187902" y="14828"/>
                    <a:pt x="5153025" y="47625"/>
                    <a:pt x="5153025" y="47625"/>
                  </a:cubicBezTo>
                  <a:cubicBezTo>
                    <a:pt x="5146675" y="57150"/>
                    <a:pt x="5142070" y="68105"/>
                    <a:pt x="5133975" y="76200"/>
                  </a:cubicBezTo>
                  <a:cubicBezTo>
                    <a:pt x="5125880" y="84295"/>
                    <a:pt x="5112551" y="86311"/>
                    <a:pt x="5105400" y="95250"/>
                  </a:cubicBezTo>
                  <a:cubicBezTo>
                    <a:pt x="5099128" y="103090"/>
                    <a:pt x="5099830" y="114597"/>
                    <a:pt x="5095875" y="123825"/>
                  </a:cubicBezTo>
                  <a:cubicBezTo>
                    <a:pt x="5090282" y="136876"/>
                    <a:pt x="5084130" y="149749"/>
                    <a:pt x="5076825" y="161925"/>
                  </a:cubicBezTo>
                  <a:lnTo>
                    <a:pt x="5019675" y="247650"/>
                  </a:lnTo>
                  <a:lnTo>
                    <a:pt x="5000625" y="276225"/>
                  </a:lnTo>
                  <a:cubicBezTo>
                    <a:pt x="4994275" y="285750"/>
                    <a:pt x="4991100" y="298450"/>
                    <a:pt x="4981575" y="304800"/>
                  </a:cubicBezTo>
                  <a:lnTo>
                    <a:pt x="4953000" y="323850"/>
                  </a:lnTo>
                  <a:lnTo>
                    <a:pt x="4914900" y="381000"/>
                  </a:lnTo>
                  <a:cubicBezTo>
                    <a:pt x="4908550" y="390525"/>
                    <a:pt x="4899470" y="398715"/>
                    <a:pt x="4895850" y="409575"/>
                  </a:cubicBezTo>
                  <a:lnTo>
                    <a:pt x="4886325" y="438150"/>
                  </a:lnTo>
                  <a:cubicBezTo>
                    <a:pt x="4895850" y="444500"/>
                    <a:pt x="4907749" y="448261"/>
                    <a:pt x="4914900" y="457200"/>
                  </a:cubicBezTo>
                  <a:cubicBezTo>
                    <a:pt x="4932633" y="479367"/>
                    <a:pt x="4921555" y="500582"/>
                    <a:pt x="4914900" y="523875"/>
                  </a:cubicBezTo>
                  <a:cubicBezTo>
                    <a:pt x="4912142" y="533529"/>
                    <a:pt x="4910251" y="543673"/>
                    <a:pt x="4905375" y="552450"/>
                  </a:cubicBezTo>
                  <a:cubicBezTo>
                    <a:pt x="4894256" y="572464"/>
                    <a:pt x="4879975" y="590550"/>
                    <a:pt x="4867275" y="609600"/>
                  </a:cubicBezTo>
                  <a:cubicBezTo>
                    <a:pt x="4848544" y="637697"/>
                    <a:pt x="4847152" y="643831"/>
                    <a:pt x="4819650" y="666750"/>
                  </a:cubicBezTo>
                  <a:cubicBezTo>
                    <a:pt x="4810856" y="674079"/>
                    <a:pt x="4799869" y="678471"/>
                    <a:pt x="4791075" y="685800"/>
                  </a:cubicBezTo>
                  <a:cubicBezTo>
                    <a:pt x="4717736" y="746916"/>
                    <a:pt x="4804871" y="686127"/>
                    <a:pt x="4733925" y="733425"/>
                  </a:cubicBezTo>
                  <a:cubicBezTo>
                    <a:pt x="4679330" y="815317"/>
                    <a:pt x="4752025" y="718945"/>
                    <a:pt x="4686300" y="771525"/>
                  </a:cubicBezTo>
                  <a:cubicBezTo>
                    <a:pt x="4677361" y="778676"/>
                    <a:pt x="4674579" y="791306"/>
                    <a:pt x="4667250" y="800100"/>
                  </a:cubicBezTo>
                  <a:cubicBezTo>
                    <a:pt x="4658626" y="810448"/>
                    <a:pt x="4649308" y="820405"/>
                    <a:pt x="4638675" y="828675"/>
                  </a:cubicBezTo>
                  <a:cubicBezTo>
                    <a:pt x="4620603" y="842731"/>
                    <a:pt x="4600575" y="854075"/>
                    <a:pt x="4581525" y="866775"/>
                  </a:cubicBezTo>
                  <a:lnTo>
                    <a:pt x="4552950" y="885825"/>
                  </a:lnTo>
                  <a:cubicBezTo>
                    <a:pt x="4517751" y="938623"/>
                    <a:pt x="4554039" y="896862"/>
                    <a:pt x="4505325" y="923925"/>
                  </a:cubicBezTo>
                  <a:lnTo>
                    <a:pt x="4419600" y="981075"/>
                  </a:lnTo>
                  <a:lnTo>
                    <a:pt x="4391025" y="1000125"/>
                  </a:lnTo>
                  <a:lnTo>
                    <a:pt x="4362450" y="1019175"/>
                  </a:lnTo>
                  <a:cubicBezTo>
                    <a:pt x="4343907" y="1074805"/>
                    <a:pt x="4367434" y="1023716"/>
                    <a:pt x="4324350" y="1066800"/>
                  </a:cubicBezTo>
                  <a:cubicBezTo>
                    <a:pt x="4281266" y="1109884"/>
                    <a:pt x="4332355" y="1086357"/>
                    <a:pt x="4276725" y="1104900"/>
                  </a:cubicBezTo>
                  <a:cubicBezTo>
                    <a:pt x="4230313" y="1174518"/>
                    <a:pt x="4292084" y="1092101"/>
                    <a:pt x="4219575" y="1152525"/>
                  </a:cubicBezTo>
                  <a:cubicBezTo>
                    <a:pt x="4210781" y="1159854"/>
                    <a:pt x="4208620" y="1173005"/>
                    <a:pt x="4200525" y="1181100"/>
                  </a:cubicBezTo>
                  <a:cubicBezTo>
                    <a:pt x="4192430" y="1189195"/>
                    <a:pt x="4181475" y="1193800"/>
                    <a:pt x="4171950" y="1200150"/>
                  </a:cubicBezTo>
                  <a:cubicBezTo>
                    <a:pt x="4148009" y="1271974"/>
                    <a:pt x="4183089" y="1186227"/>
                    <a:pt x="4133850" y="1247775"/>
                  </a:cubicBezTo>
                  <a:cubicBezTo>
                    <a:pt x="4127578" y="1255615"/>
                    <a:pt x="4128815" y="1267370"/>
                    <a:pt x="4124325" y="1276350"/>
                  </a:cubicBezTo>
                  <a:cubicBezTo>
                    <a:pt x="4087396" y="1350208"/>
                    <a:pt x="4119691" y="1261676"/>
                    <a:pt x="4095750" y="1333500"/>
                  </a:cubicBezTo>
                  <a:cubicBezTo>
                    <a:pt x="4098925" y="1355725"/>
                    <a:pt x="4087744" y="1386150"/>
                    <a:pt x="4105275" y="1400175"/>
                  </a:cubicBezTo>
                  <a:cubicBezTo>
                    <a:pt x="4127726" y="1418136"/>
                    <a:pt x="4176736" y="1384737"/>
                    <a:pt x="4191000" y="1409700"/>
                  </a:cubicBezTo>
                  <a:cubicBezTo>
                    <a:pt x="4211539" y="1445643"/>
                    <a:pt x="4189104" y="1492837"/>
                    <a:pt x="4181475" y="1533525"/>
                  </a:cubicBezTo>
                  <a:cubicBezTo>
                    <a:pt x="4179365" y="1544777"/>
                    <a:pt x="4167545" y="1551861"/>
                    <a:pt x="4162425" y="1562100"/>
                  </a:cubicBezTo>
                  <a:cubicBezTo>
                    <a:pt x="4157935" y="1571080"/>
                    <a:pt x="4157776" y="1581898"/>
                    <a:pt x="4152900" y="1590675"/>
                  </a:cubicBezTo>
                  <a:cubicBezTo>
                    <a:pt x="4141781" y="1610689"/>
                    <a:pt x="4127500" y="1628775"/>
                    <a:pt x="4114800" y="1647825"/>
                  </a:cubicBezTo>
                  <a:cubicBezTo>
                    <a:pt x="4108450" y="1657350"/>
                    <a:pt x="4100870" y="1666161"/>
                    <a:pt x="4095750" y="1676400"/>
                  </a:cubicBezTo>
                  <a:cubicBezTo>
                    <a:pt x="4089400" y="1689100"/>
                    <a:pt x="4083745" y="1702172"/>
                    <a:pt x="4076700" y="1714500"/>
                  </a:cubicBezTo>
                  <a:cubicBezTo>
                    <a:pt x="4071020" y="1724439"/>
                    <a:pt x="4062770" y="1732836"/>
                    <a:pt x="4057650" y="1743075"/>
                  </a:cubicBezTo>
                  <a:cubicBezTo>
                    <a:pt x="4053160" y="1752055"/>
                    <a:pt x="4054397" y="1763810"/>
                    <a:pt x="4048125" y="1771650"/>
                  </a:cubicBezTo>
                  <a:cubicBezTo>
                    <a:pt x="4040974" y="1780589"/>
                    <a:pt x="4029075" y="1784350"/>
                    <a:pt x="4019550" y="1790700"/>
                  </a:cubicBezTo>
                  <a:cubicBezTo>
                    <a:pt x="4002811" y="1840918"/>
                    <a:pt x="4021088" y="1800284"/>
                    <a:pt x="3981450" y="1847850"/>
                  </a:cubicBezTo>
                  <a:cubicBezTo>
                    <a:pt x="3974121" y="1856644"/>
                    <a:pt x="3970005" y="1867869"/>
                    <a:pt x="3962400" y="1876425"/>
                  </a:cubicBezTo>
                  <a:cubicBezTo>
                    <a:pt x="3944502" y="1896561"/>
                    <a:pt x="3920194" y="1911159"/>
                    <a:pt x="3905250" y="1933575"/>
                  </a:cubicBezTo>
                  <a:lnTo>
                    <a:pt x="3867150" y="1990725"/>
                  </a:lnTo>
                  <a:cubicBezTo>
                    <a:pt x="3860800" y="2000250"/>
                    <a:pt x="3856195" y="2011205"/>
                    <a:pt x="3848100" y="2019300"/>
                  </a:cubicBezTo>
                  <a:cubicBezTo>
                    <a:pt x="3838575" y="2028825"/>
                    <a:pt x="3827355" y="2036914"/>
                    <a:pt x="3819525" y="2047875"/>
                  </a:cubicBezTo>
                  <a:cubicBezTo>
                    <a:pt x="3811272" y="2059429"/>
                    <a:pt x="3808728" y="2074421"/>
                    <a:pt x="3800475" y="2085975"/>
                  </a:cubicBezTo>
                  <a:cubicBezTo>
                    <a:pt x="3792645" y="2096936"/>
                    <a:pt x="3780170" y="2103917"/>
                    <a:pt x="3771900" y="2114550"/>
                  </a:cubicBezTo>
                  <a:cubicBezTo>
                    <a:pt x="3757844" y="2132622"/>
                    <a:pt x="3746500" y="2152650"/>
                    <a:pt x="3733800" y="2171700"/>
                  </a:cubicBezTo>
                  <a:cubicBezTo>
                    <a:pt x="3727450" y="2181225"/>
                    <a:pt x="3722845" y="2192180"/>
                    <a:pt x="3714750" y="2200275"/>
                  </a:cubicBezTo>
                  <a:lnTo>
                    <a:pt x="3686175" y="2228850"/>
                  </a:lnTo>
                  <a:cubicBezTo>
                    <a:pt x="3683000" y="2238375"/>
                    <a:pt x="3681631" y="2248708"/>
                    <a:pt x="3676650" y="2257425"/>
                  </a:cubicBezTo>
                  <a:cubicBezTo>
                    <a:pt x="3659392" y="2287626"/>
                    <a:pt x="3643767" y="2294616"/>
                    <a:pt x="3629025" y="2324100"/>
                  </a:cubicBezTo>
                  <a:cubicBezTo>
                    <a:pt x="3624535" y="2333080"/>
                    <a:pt x="3624376" y="2343898"/>
                    <a:pt x="3619500" y="2352675"/>
                  </a:cubicBezTo>
                  <a:cubicBezTo>
                    <a:pt x="3608381" y="2372689"/>
                    <a:pt x="3588640" y="2388105"/>
                    <a:pt x="3581400" y="2409825"/>
                  </a:cubicBezTo>
                  <a:cubicBezTo>
                    <a:pt x="3557459" y="2481649"/>
                    <a:pt x="3589754" y="2393117"/>
                    <a:pt x="3552825" y="2466975"/>
                  </a:cubicBezTo>
                  <a:cubicBezTo>
                    <a:pt x="3548335" y="2475955"/>
                    <a:pt x="3548176" y="2486773"/>
                    <a:pt x="3543300" y="2495550"/>
                  </a:cubicBezTo>
                  <a:cubicBezTo>
                    <a:pt x="3532181" y="2515564"/>
                    <a:pt x="3517900" y="2533650"/>
                    <a:pt x="3505200" y="2552700"/>
                  </a:cubicBezTo>
                  <a:lnTo>
                    <a:pt x="3467100" y="2609850"/>
                  </a:lnTo>
                  <a:cubicBezTo>
                    <a:pt x="3460750" y="2619375"/>
                    <a:pt x="3451670" y="2627565"/>
                    <a:pt x="3448050" y="2638425"/>
                  </a:cubicBezTo>
                  <a:lnTo>
                    <a:pt x="3429000" y="2695575"/>
                  </a:lnTo>
                  <a:lnTo>
                    <a:pt x="3419475" y="2724150"/>
                  </a:lnTo>
                  <a:cubicBezTo>
                    <a:pt x="3422650" y="2765425"/>
                    <a:pt x="3422544" y="2807085"/>
                    <a:pt x="3429000" y="2847975"/>
                  </a:cubicBezTo>
                  <a:cubicBezTo>
                    <a:pt x="3432132" y="2867810"/>
                    <a:pt x="3448050" y="2905125"/>
                    <a:pt x="3448050" y="2905125"/>
                  </a:cubicBezTo>
                  <a:cubicBezTo>
                    <a:pt x="3445079" y="2919978"/>
                    <a:pt x="3430630" y="3002463"/>
                    <a:pt x="3419475" y="3009900"/>
                  </a:cubicBezTo>
                  <a:lnTo>
                    <a:pt x="3390900" y="3028950"/>
                  </a:lnTo>
                  <a:cubicBezTo>
                    <a:pt x="3369450" y="3093300"/>
                    <a:pt x="3399198" y="3023549"/>
                    <a:pt x="3352800" y="3076575"/>
                  </a:cubicBezTo>
                  <a:cubicBezTo>
                    <a:pt x="3337723" y="3093805"/>
                    <a:pt x="3327400" y="3114675"/>
                    <a:pt x="3314700" y="3133725"/>
                  </a:cubicBezTo>
                  <a:cubicBezTo>
                    <a:pt x="3308350" y="3143250"/>
                    <a:pt x="3303745" y="3154205"/>
                    <a:pt x="3295650" y="3162300"/>
                  </a:cubicBezTo>
                  <a:cubicBezTo>
                    <a:pt x="3286125" y="3171825"/>
                    <a:pt x="3275345" y="3180242"/>
                    <a:pt x="3267075" y="3190875"/>
                  </a:cubicBezTo>
                  <a:cubicBezTo>
                    <a:pt x="3253019" y="3208947"/>
                    <a:pt x="3241675" y="3228975"/>
                    <a:pt x="3228975" y="3248025"/>
                  </a:cubicBezTo>
                  <a:cubicBezTo>
                    <a:pt x="3222625" y="3257550"/>
                    <a:pt x="3218020" y="3268505"/>
                    <a:pt x="3209925" y="3276600"/>
                  </a:cubicBezTo>
                  <a:cubicBezTo>
                    <a:pt x="3200400" y="3286125"/>
                    <a:pt x="3189620" y="3294542"/>
                    <a:pt x="3181350" y="3305175"/>
                  </a:cubicBezTo>
                  <a:cubicBezTo>
                    <a:pt x="3167294" y="3323247"/>
                    <a:pt x="3155950" y="3343275"/>
                    <a:pt x="3143250" y="3362325"/>
                  </a:cubicBezTo>
                  <a:cubicBezTo>
                    <a:pt x="3136900" y="3371850"/>
                    <a:pt x="3133725" y="3384550"/>
                    <a:pt x="3124200" y="3390900"/>
                  </a:cubicBezTo>
                  <a:lnTo>
                    <a:pt x="3095625" y="3409950"/>
                  </a:lnTo>
                  <a:cubicBezTo>
                    <a:pt x="3078886" y="3460168"/>
                    <a:pt x="3097163" y="3419534"/>
                    <a:pt x="3057525" y="3467100"/>
                  </a:cubicBezTo>
                  <a:cubicBezTo>
                    <a:pt x="3050196" y="3475894"/>
                    <a:pt x="3046080" y="3487119"/>
                    <a:pt x="3038475" y="3495675"/>
                  </a:cubicBezTo>
                  <a:cubicBezTo>
                    <a:pt x="3020577" y="3515811"/>
                    <a:pt x="2993373" y="3528728"/>
                    <a:pt x="2981325" y="3552825"/>
                  </a:cubicBezTo>
                  <a:cubicBezTo>
                    <a:pt x="2941557" y="3632362"/>
                    <a:pt x="2988362" y="3548791"/>
                    <a:pt x="2924175" y="3629025"/>
                  </a:cubicBezTo>
                  <a:cubicBezTo>
                    <a:pt x="2909872" y="3646903"/>
                    <a:pt x="2902264" y="3669986"/>
                    <a:pt x="2886075" y="3686175"/>
                  </a:cubicBezTo>
                  <a:cubicBezTo>
                    <a:pt x="2802593" y="3769657"/>
                    <a:pt x="2904755" y="3663759"/>
                    <a:pt x="2838450" y="3743325"/>
                  </a:cubicBezTo>
                  <a:cubicBezTo>
                    <a:pt x="2829826" y="3753673"/>
                    <a:pt x="2818145" y="3761267"/>
                    <a:pt x="2809875" y="3771900"/>
                  </a:cubicBezTo>
                  <a:cubicBezTo>
                    <a:pt x="2795819" y="3789972"/>
                    <a:pt x="2784475" y="3810000"/>
                    <a:pt x="2771775" y="3829050"/>
                  </a:cubicBezTo>
                  <a:lnTo>
                    <a:pt x="2733675" y="3886200"/>
                  </a:lnTo>
                  <a:cubicBezTo>
                    <a:pt x="2727325" y="3895725"/>
                    <a:pt x="2718245" y="3903915"/>
                    <a:pt x="2714625" y="3914775"/>
                  </a:cubicBezTo>
                  <a:cubicBezTo>
                    <a:pt x="2711450" y="3924300"/>
                    <a:pt x="2710669" y="3934996"/>
                    <a:pt x="2705100" y="3943350"/>
                  </a:cubicBezTo>
                  <a:cubicBezTo>
                    <a:pt x="2697628" y="3954558"/>
                    <a:pt x="2684795" y="3961292"/>
                    <a:pt x="2676525" y="3971925"/>
                  </a:cubicBezTo>
                  <a:cubicBezTo>
                    <a:pt x="2616688" y="4048858"/>
                    <a:pt x="2665168" y="4011246"/>
                    <a:pt x="2609850" y="4048125"/>
                  </a:cubicBezTo>
                  <a:cubicBezTo>
                    <a:pt x="2603500" y="4057650"/>
                    <a:pt x="2598129" y="4067906"/>
                    <a:pt x="2590800" y="4076700"/>
                  </a:cubicBezTo>
                  <a:cubicBezTo>
                    <a:pt x="2582176" y="4087048"/>
                    <a:pt x="2569697" y="4094067"/>
                    <a:pt x="2562225" y="4105275"/>
                  </a:cubicBezTo>
                  <a:cubicBezTo>
                    <a:pt x="2525419" y="4160484"/>
                    <a:pt x="2588032" y="4110295"/>
                    <a:pt x="2524125" y="4152900"/>
                  </a:cubicBezTo>
                  <a:cubicBezTo>
                    <a:pt x="2517775" y="4162425"/>
                    <a:pt x="2513690" y="4173937"/>
                    <a:pt x="2505075" y="4181475"/>
                  </a:cubicBezTo>
                  <a:cubicBezTo>
                    <a:pt x="2487845" y="4196552"/>
                    <a:pt x="2466975" y="4206875"/>
                    <a:pt x="2447925" y="4219575"/>
                  </a:cubicBezTo>
                  <a:cubicBezTo>
                    <a:pt x="2438400" y="4225925"/>
                    <a:pt x="2427445" y="4230530"/>
                    <a:pt x="2419350" y="4238625"/>
                  </a:cubicBezTo>
                  <a:cubicBezTo>
                    <a:pt x="2409825" y="4248150"/>
                    <a:pt x="2399399" y="4256852"/>
                    <a:pt x="2390775" y="4267200"/>
                  </a:cubicBezTo>
                  <a:cubicBezTo>
                    <a:pt x="2383446" y="4275994"/>
                    <a:pt x="2379820" y="4287680"/>
                    <a:pt x="2371725" y="4295775"/>
                  </a:cubicBezTo>
                  <a:cubicBezTo>
                    <a:pt x="2363630" y="4303870"/>
                    <a:pt x="2352675" y="4308475"/>
                    <a:pt x="2343150" y="4314825"/>
                  </a:cubicBezTo>
                  <a:cubicBezTo>
                    <a:pt x="2326217" y="4340225"/>
                    <a:pt x="2320912" y="4352230"/>
                    <a:pt x="2295525" y="4371975"/>
                  </a:cubicBezTo>
                  <a:cubicBezTo>
                    <a:pt x="2277453" y="4386031"/>
                    <a:pt x="2254564" y="4393886"/>
                    <a:pt x="2238375" y="4410075"/>
                  </a:cubicBezTo>
                  <a:cubicBezTo>
                    <a:pt x="2228850" y="4419600"/>
                    <a:pt x="2220433" y="4430380"/>
                    <a:pt x="2209800" y="4438650"/>
                  </a:cubicBezTo>
                  <a:cubicBezTo>
                    <a:pt x="2191728" y="4452706"/>
                    <a:pt x="2168839" y="4460561"/>
                    <a:pt x="2152650" y="4476750"/>
                  </a:cubicBezTo>
                  <a:cubicBezTo>
                    <a:pt x="2143125" y="4486275"/>
                    <a:pt x="2134708" y="4497055"/>
                    <a:pt x="2124075" y="4505325"/>
                  </a:cubicBezTo>
                  <a:cubicBezTo>
                    <a:pt x="2106003" y="4519381"/>
                    <a:pt x="2066925" y="4543425"/>
                    <a:pt x="2066925" y="4543425"/>
                  </a:cubicBezTo>
                  <a:cubicBezTo>
                    <a:pt x="2021353" y="4611783"/>
                    <a:pt x="2045014" y="4584386"/>
                    <a:pt x="2000250" y="4629150"/>
                  </a:cubicBezTo>
                  <a:cubicBezTo>
                    <a:pt x="1997075" y="4638675"/>
                    <a:pt x="1995601" y="4648948"/>
                    <a:pt x="1990725" y="4657725"/>
                  </a:cubicBezTo>
                  <a:cubicBezTo>
                    <a:pt x="1979606" y="4677739"/>
                    <a:pt x="1959865" y="4693155"/>
                    <a:pt x="1952625" y="4714875"/>
                  </a:cubicBezTo>
                  <a:cubicBezTo>
                    <a:pt x="1928684" y="4786699"/>
                    <a:pt x="1960979" y="4698167"/>
                    <a:pt x="1924050" y="4772025"/>
                  </a:cubicBezTo>
                  <a:cubicBezTo>
                    <a:pt x="1919560" y="4781005"/>
                    <a:pt x="1919401" y="4791823"/>
                    <a:pt x="1914525" y="4800600"/>
                  </a:cubicBezTo>
                  <a:cubicBezTo>
                    <a:pt x="1903406" y="4820614"/>
                    <a:pt x="1886664" y="4837272"/>
                    <a:pt x="1876425" y="4857750"/>
                  </a:cubicBezTo>
                  <a:cubicBezTo>
                    <a:pt x="1870075" y="4870450"/>
                    <a:pt x="1864680" y="4883674"/>
                    <a:pt x="1857375" y="4895850"/>
                  </a:cubicBezTo>
                  <a:cubicBezTo>
                    <a:pt x="1823518" y="4952278"/>
                    <a:pt x="1821998" y="4940297"/>
                    <a:pt x="1800225" y="4991100"/>
                  </a:cubicBezTo>
                  <a:cubicBezTo>
                    <a:pt x="1796270" y="5000328"/>
                    <a:pt x="1793458" y="5010021"/>
                    <a:pt x="1790700" y="5019675"/>
                  </a:cubicBezTo>
                  <a:cubicBezTo>
                    <a:pt x="1787104" y="5032262"/>
                    <a:pt x="1787029" y="5046066"/>
                    <a:pt x="1781175" y="5057775"/>
                  </a:cubicBezTo>
                  <a:cubicBezTo>
                    <a:pt x="1770936" y="5078253"/>
                    <a:pt x="1755775" y="5095875"/>
                    <a:pt x="1743075" y="5114925"/>
                  </a:cubicBezTo>
                  <a:lnTo>
                    <a:pt x="1724025" y="5143500"/>
                  </a:lnTo>
                  <a:cubicBezTo>
                    <a:pt x="1717675" y="5153025"/>
                    <a:pt x="1714500" y="5165725"/>
                    <a:pt x="1704975" y="5172075"/>
                  </a:cubicBezTo>
                  <a:lnTo>
                    <a:pt x="1676400" y="5191125"/>
                  </a:lnTo>
                  <a:cubicBezTo>
                    <a:pt x="1653752" y="5259069"/>
                    <a:pt x="1685866" y="5176926"/>
                    <a:pt x="1638300" y="5248275"/>
                  </a:cubicBezTo>
                  <a:cubicBezTo>
                    <a:pt x="1632731" y="5256629"/>
                    <a:pt x="1635047" y="5269010"/>
                    <a:pt x="1628775" y="5276850"/>
                  </a:cubicBezTo>
                  <a:cubicBezTo>
                    <a:pt x="1621624" y="5285789"/>
                    <a:pt x="1610661" y="5291251"/>
                    <a:pt x="1600200" y="5295900"/>
                  </a:cubicBezTo>
                  <a:cubicBezTo>
                    <a:pt x="1550654" y="5317921"/>
                    <a:pt x="1530615" y="5316726"/>
                    <a:pt x="1476375" y="5324475"/>
                  </a:cubicBezTo>
                  <a:cubicBezTo>
                    <a:pt x="1415067" y="5344911"/>
                    <a:pt x="1479303" y="5325574"/>
                    <a:pt x="1371600" y="5343525"/>
                  </a:cubicBezTo>
                  <a:cubicBezTo>
                    <a:pt x="1347680" y="5347512"/>
                    <a:pt x="1327573" y="5355026"/>
                    <a:pt x="1304925" y="5362575"/>
                  </a:cubicBezTo>
                  <a:cubicBezTo>
                    <a:pt x="1298575" y="5372100"/>
                    <a:pt x="1294814" y="5383999"/>
                    <a:pt x="1285875" y="5391150"/>
                  </a:cubicBezTo>
                  <a:cubicBezTo>
                    <a:pt x="1278035" y="5397422"/>
                    <a:pt x="1264400" y="5393575"/>
                    <a:pt x="1257300" y="5400675"/>
                  </a:cubicBezTo>
                  <a:cubicBezTo>
                    <a:pt x="1206500" y="5451475"/>
                    <a:pt x="1295400" y="5413375"/>
                    <a:pt x="1219200" y="5438775"/>
                  </a:cubicBezTo>
                  <a:cubicBezTo>
                    <a:pt x="1202020" y="5455955"/>
                    <a:pt x="1189619" y="5476875"/>
                    <a:pt x="1162050" y="5476875"/>
                  </a:cubicBezTo>
                  <a:cubicBezTo>
                    <a:pt x="1148959" y="5476875"/>
                    <a:pt x="1136650" y="5470525"/>
                    <a:pt x="1123950" y="5467350"/>
                  </a:cubicBezTo>
                  <a:cubicBezTo>
                    <a:pt x="1114425" y="5461000"/>
                    <a:pt x="1103470" y="5456395"/>
                    <a:pt x="1095375" y="5448300"/>
                  </a:cubicBezTo>
                  <a:cubicBezTo>
                    <a:pt x="1087280" y="5440205"/>
                    <a:pt x="1086564" y="5424845"/>
                    <a:pt x="1076325" y="5419725"/>
                  </a:cubicBezTo>
                  <a:cubicBezTo>
                    <a:pt x="1052907" y="5408016"/>
                    <a:pt x="1000125" y="5400675"/>
                    <a:pt x="1000125" y="5400675"/>
                  </a:cubicBezTo>
                  <a:cubicBezTo>
                    <a:pt x="968375" y="5403850"/>
                    <a:pt x="934862" y="5399296"/>
                    <a:pt x="904875" y="5410200"/>
                  </a:cubicBezTo>
                  <a:cubicBezTo>
                    <a:pt x="895439" y="5413631"/>
                    <a:pt x="901622" y="5430935"/>
                    <a:pt x="895350" y="5438775"/>
                  </a:cubicBezTo>
                  <a:cubicBezTo>
                    <a:pt x="888199" y="5447714"/>
                    <a:pt x="876300" y="5451475"/>
                    <a:pt x="866775" y="5457825"/>
                  </a:cubicBezTo>
                  <a:cubicBezTo>
                    <a:pt x="869950" y="5441950"/>
                    <a:pt x="872373" y="5425906"/>
                    <a:pt x="876300" y="5410200"/>
                  </a:cubicBezTo>
                  <a:cubicBezTo>
                    <a:pt x="878735" y="5400460"/>
                    <a:pt x="883390" y="5391365"/>
                    <a:pt x="885825" y="5381625"/>
                  </a:cubicBezTo>
                  <a:cubicBezTo>
                    <a:pt x="889752" y="5365919"/>
                    <a:pt x="892175" y="5349875"/>
                    <a:pt x="895350" y="5334000"/>
                  </a:cubicBezTo>
                  <a:cubicBezTo>
                    <a:pt x="878028" y="5212744"/>
                    <a:pt x="901429" y="5308057"/>
                    <a:pt x="866775" y="5238750"/>
                  </a:cubicBezTo>
                  <a:cubicBezTo>
                    <a:pt x="862285" y="5229770"/>
                    <a:pt x="862126" y="5218952"/>
                    <a:pt x="857250" y="5210175"/>
                  </a:cubicBezTo>
                  <a:cubicBezTo>
                    <a:pt x="846131" y="5190161"/>
                    <a:pt x="831850" y="5172075"/>
                    <a:pt x="819150" y="5153025"/>
                  </a:cubicBezTo>
                  <a:cubicBezTo>
                    <a:pt x="812800" y="5143500"/>
                    <a:pt x="803720" y="5135310"/>
                    <a:pt x="800100" y="5124450"/>
                  </a:cubicBezTo>
                  <a:cubicBezTo>
                    <a:pt x="786955" y="5085015"/>
                    <a:pt x="796144" y="5104229"/>
                    <a:pt x="771525" y="5067300"/>
                  </a:cubicBezTo>
                  <a:cubicBezTo>
                    <a:pt x="765175" y="5035550"/>
                    <a:pt x="762714" y="5002767"/>
                    <a:pt x="752475" y="4972050"/>
                  </a:cubicBezTo>
                  <a:cubicBezTo>
                    <a:pt x="749300" y="4962525"/>
                    <a:pt x="750050" y="4950575"/>
                    <a:pt x="742950" y="4943475"/>
                  </a:cubicBezTo>
                  <a:cubicBezTo>
                    <a:pt x="735850" y="4936375"/>
                    <a:pt x="724115" y="4936385"/>
                    <a:pt x="714375" y="4933950"/>
                  </a:cubicBezTo>
                  <a:cubicBezTo>
                    <a:pt x="698669" y="4930023"/>
                    <a:pt x="682625" y="4927600"/>
                    <a:pt x="666750" y="4924425"/>
                  </a:cubicBezTo>
                  <a:cubicBezTo>
                    <a:pt x="647700" y="4930775"/>
                    <a:pt x="620739" y="4926767"/>
                    <a:pt x="609600" y="4943475"/>
                  </a:cubicBezTo>
                  <a:cubicBezTo>
                    <a:pt x="584200" y="4981575"/>
                    <a:pt x="600075" y="4965700"/>
                    <a:pt x="561975" y="4991100"/>
                  </a:cubicBezTo>
                  <a:cubicBezTo>
                    <a:pt x="555625" y="5000625"/>
                    <a:pt x="552083" y="5012806"/>
                    <a:pt x="542925" y="5019675"/>
                  </a:cubicBezTo>
                  <a:cubicBezTo>
                    <a:pt x="516473" y="5039514"/>
                    <a:pt x="487276" y="5047750"/>
                    <a:pt x="457200" y="5057775"/>
                  </a:cubicBezTo>
                  <a:cubicBezTo>
                    <a:pt x="444500" y="5070475"/>
                    <a:pt x="432737" y="5084186"/>
                    <a:pt x="419100" y="5095875"/>
                  </a:cubicBezTo>
                  <a:cubicBezTo>
                    <a:pt x="410408" y="5103325"/>
                    <a:pt x="399081" y="5107320"/>
                    <a:pt x="390525" y="5114925"/>
                  </a:cubicBezTo>
                  <a:cubicBezTo>
                    <a:pt x="292658" y="5201918"/>
                    <a:pt x="369653" y="5147890"/>
                    <a:pt x="304800" y="5191125"/>
                  </a:cubicBezTo>
                  <a:cubicBezTo>
                    <a:pt x="273288" y="5285660"/>
                    <a:pt x="326158" y="5141251"/>
                    <a:pt x="266700" y="5248275"/>
                  </a:cubicBezTo>
                  <a:cubicBezTo>
                    <a:pt x="256948" y="5265828"/>
                    <a:pt x="254000" y="5286375"/>
                    <a:pt x="247650" y="5305425"/>
                  </a:cubicBezTo>
                  <a:lnTo>
                    <a:pt x="238125" y="5334000"/>
                  </a:lnTo>
                  <a:cubicBezTo>
                    <a:pt x="234950" y="5343525"/>
                    <a:pt x="234169" y="5354221"/>
                    <a:pt x="228600" y="5362575"/>
                  </a:cubicBezTo>
                  <a:cubicBezTo>
                    <a:pt x="215900" y="5381625"/>
                    <a:pt x="197740" y="5398005"/>
                    <a:pt x="190500" y="5419725"/>
                  </a:cubicBezTo>
                  <a:cubicBezTo>
                    <a:pt x="187325" y="5429250"/>
                    <a:pt x="186544" y="5439946"/>
                    <a:pt x="180975" y="5448300"/>
                  </a:cubicBezTo>
                  <a:cubicBezTo>
                    <a:pt x="173503" y="5459508"/>
                    <a:pt x="161024" y="5466527"/>
                    <a:pt x="152400" y="5476875"/>
                  </a:cubicBezTo>
                  <a:cubicBezTo>
                    <a:pt x="86095" y="5556441"/>
                    <a:pt x="188257" y="5450543"/>
                    <a:pt x="104775" y="5534025"/>
                  </a:cubicBezTo>
                  <a:cubicBezTo>
                    <a:pt x="101600" y="5543550"/>
                    <a:pt x="99740" y="5553620"/>
                    <a:pt x="95250" y="5562600"/>
                  </a:cubicBezTo>
                  <a:cubicBezTo>
                    <a:pt x="90130" y="5572839"/>
                    <a:pt x="80112" y="5580417"/>
                    <a:pt x="76200" y="5591175"/>
                  </a:cubicBezTo>
                  <a:cubicBezTo>
                    <a:pt x="67253" y="5615780"/>
                    <a:pt x="71673" y="5645590"/>
                    <a:pt x="57150" y="5667375"/>
                  </a:cubicBezTo>
                  <a:lnTo>
                    <a:pt x="19050" y="5724525"/>
                  </a:lnTo>
                  <a:lnTo>
                    <a:pt x="0" y="5753100"/>
                  </a:lnTo>
                  <a:cubicBezTo>
                    <a:pt x="3175" y="5762625"/>
                    <a:pt x="-215" y="5779240"/>
                    <a:pt x="9525" y="5781675"/>
                  </a:cubicBezTo>
                  <a:cubicBezTo>
                    <a:pt x="20631" y="5784451"/>
                    <a:pt x="27861" y="5767745"/>
                    <a:pt x="38100" y="5762625"/>
                  </a:cubicBezTo>
                  <a:cubicBezTo>
                    <a:pt x="47080" y="5758135"/>
                    <a:pt x="57150" y="5756275"/>
                    <a:pt x="66675" y="5753100"/>
                  </a:cubicBezTo>
                  <a:cubicBezTo>
                    <a:pt x="73025" y="5743575"/>
                    <a:pt x="76786" y="5731676"/>
                    <a:pt x="85725" y="5724525"/>
                  </a:cubicBezTo>
                  <a:cubicBezTo>
                    <a:pt x="93565" y="5718253"/>
                    <a:pt x="105320" y="5719490"/>
                    <a:pt x="114300" y="5715000"/>
                  </a:cubicBezTo>
                  <a:cubicBezTo>
                    <a:pt x="124539" y="5709880"/>
                    <a:pt x="133350" y="5702300"/>
                    <a:pt x="142875" y="5695950"/>
                  </a:cubicBezTo>
                  <a:cubicBezTo>
                    <a:pt x="151351" y="5697645"/>
                    <a:pt x="216830" y="5709956"/>
                    <a:pt x="228600" y="5715000"/>
                  </a:cubicBezTo>
                  <a:cubicBezTo>
                    <a:pt x="239122" y="5719509"/>
                    <a:pt x="247650" y="5727700"/>
                    <a:pt x="257175" y="5734050"/>
                  </a:cubicBezTo>
                  <a:cubicBezTo>
                    <a:pt x="307975" y="5810250"/>
                    <a:pt x="241300" y="5718175"/>
                    <a:pt x="304800" y="5781675"/>
                  </a:cubicBezTo>
                  <a:cubicBezTo>
                    <a:pt x="368300" y="5845175"/>
                    <a:pt x="276225" y="5778500"/>
                    <a:pt x="352425" y="5829300"/>
                  </a:cubicBezTo>
                  <a:cubicBezTo>
                    <a:pt x="355600" y="5838825"/>
                    <a:pt x="357460" y="5848895"/>
                    <a:pt x="361950" y="5857875"/>
                  </a:cubicBezTo>
                  <a:cubicBezTo>
                    <a:pt x="379687" y="5893348"/>
                    <a:pt x="383243" y="5883427"/>
                    <a:pt x="409575" y="5915025"/>
                  </a:cubicBezTo>
                  <a:cubicBezTo>
                    <a:pt x="416904" y="5923819"/>
                    <a:pt x="422275" y="5934075"/>
                    <a:pt x="428625" y="5943600"/>
                  </a:cubicBezTo>
                  <a:cubicBezTo>
                    <a:pt x="444500" y="5940425"/>
                    <a:pt x="461512" y="5940774"/>
                    <a:pt x="476250" y="5934075"/>
                  </a:cubicBezTo>
                  <a:cubicBezTo>
                    <a:pt x="497093" y="5924601"/>
                    <a:pt x="533400" y="5895975"/>
                    <a:pt x="533400" y="5895975"/>
                  </a:cubicBezTo>
                  <a:cubicBezTo>
                    <a:pt x="571835" y="5838323"/>
                    <a:pt x="542554" y="5891725"/>
                    <a:pt x="561975" y="5781675"/>
                  </a:cubicBezTo>
                  <a:cubicBezTo>
                    <a:pt x="566525" y="5755892"/>
                    <a:pt x="560080" y="5721184"/>
                    <a:pt x="581025" y="5705475"/>
                  </a:cubicBezTo>
                  <a:cubicBezTo>
                    <a:pt x="604885" y="5687580"/>
                    <a:pt x="629127" y="5672205"/>
                    <a:pt x="647700" y="5648325"/>
                  </a:cubicBezTo>
                  <a:cubicBezTo>
                    <a:pt x="661756" y="5630253"/>
                    <a:pt x="673100" y="5610225"/>
                    <a:pt x="685800" y="5591175"/>
                  </a:cubicBezTo>
                  <a:cubicBezTo>
                    <a:pt x="692150" y="5581650"/>
                    <a:pt x="693990" y="5566220"/>
                    <a:pt x="704850" y="5562600"/>
                  </a:cubicBezTo>
                  <a:lnTo>
                    <a:pt x="733425" y="5553075"/>
                  </a:lnTo>
                  <a:cubicBezTo>
                    <a:pt x="736600" y="5562600"/>
                    <a:pt x="742950" y="5571610"/>
                    <a:pt x="742950" y="5581650"/>
                  </a:cubicBezTo>
                  <a:cubicBezTo>
                    <a:pt x="742950" y="5613555"/>
                    <a:pt x="734083" y="5634858"/>
                    <a:pt x="714375" y="5657850"/>
                  </a:cubicBezTo>
                  <a:cubicBezTo>
                    <a:pt x="702686" y="5671487"/>
                    <a:pt x="688102" y="5682433"/>
                    <a:pt x="676275" y="5695950"/>
                  </a:cubicBezTo>
                  <a:cubicBezTo>
                    <a:pt x="665821" y="5707897"/>
                    <a:pt x="657225" y="5721350"/>
                    <a:pt x="647700" y="5734050"/>
                  </a:cubicBezTo>
                  <a:cubicBezTo>
                    <a:pt x="644525" y="5743575"/>
                    <a:pt x="642665" y="5753645"/>
                    <a:pt x="638175" y="5762625"/>
                  </a:cubicBezTo>
                  <a:cubicBezTo>
                    <a:pt x="615069" y="5808836"/>
                    <a:pt x="587992" y="5795610"/>
                    <a:pt x="628650" y="5876925"/>
                  </a:cubicBezTo>
                  <a:cubicBezTo>
                    <a:pt x="634504" y="5888634"/>
                    <a:pt x="654050" y="5883275"/>
                    <a:pt x="666750" y="5886450"/>
                  </a:cubicBezTo>
                  <a:cubicBezTo>
                    <a:pt x="710386" y="5875541"/>
                    <a:pt x="729594" y="5865868"/>
                    <a:pt x="781050" y="5886450"/>
                  </a:cubicBezTo>
                  <a:cubicBezTo>
                    <a:pt x="857567" y="5917057"/>
                    <a:pt x="701040" y="5942711"/>
                    <a:pt x="857250" y="5953125"/>
                  </a:cubicBezTo>
                  <a:lnTo>
                    <a:pt x="1000125" y="5962650"/>
                  </a:lnTo>
                  <a:cubicBezTo>
                    <a:pt x="1104338" y="5997388"/>
                    <a:pt x="946488" y="5941986"/>
                    <a:pt x="1057275" y="5991225"/>
                  </a:cubicBezTo>
                  <a:cubicBezTo>
                    <a:pt x="1075625" y="5999380"/>
                    <a:pt x="1097717" y="5999136"/>
                    <a:pt x="1114425" y="6010275"/>
                  </a:cubicBezTo>
                  <a:cubicBezTo>
                    <a:pt x="1123950" y="6016625"/>
                    <a:pt x="1132281" y="6025305"/>
                    <a:pt x="1143000" y="6029325"/>
                  </a:cubicBezTo>
                  <a:cubicBezTo>
                    <a:pt x="1158159" y="6035009"/>
                    <a:pt x="1174919" y="6034923"/>
                    <a:pt x="1190625" y="6038850"/>
                  </a:cubicBezTo>
                  <a:cubicBezTo>
                    <a:pt x="1200365" y="6041285"/>
                    <a:pt x="1209546" y="6045617"/>
                    <a:pt x="1219200" y="6048375"/>
                  </a:cubicBezTo>
                  <a:cubicBezTo>
                    <a:pt x="1231787" y="6051971"/>
                    <a:pt x="1244713" y="6054304"/>
                    <a:pt x="1257300" y="6057900"/>
                  </a:cubicBezTo>
                  <a:cubicBezTo>
                    <a:pt x="1266954" y="6060658"/>
                    <a:pt x="1276074" y="6065247"/>
                    <a:pt x="1285875" y="6067425"/>
                  </a:cubicBezTo>
                  <a:cubicBezTo>
                    <a:pt x="1386455" y="6089776"/>
                    <a:pt x="1307274" y="6065033"/>
                    <a:pt x="1371600" y="6086475"/>
                  </a:cubicBezTo>
                  <a:cubicBezTo>
                    <a:pt x="1397000" y="6083300"/>
                    <a:pt x="1422615" y="6081529"/>
                    <a:pt x="1447800" y="6076950"/>
                  </a:cubicBezTo>
                  <a:cubicBezTo>
                    <a:pt x="1457678" y="6075154"/>
                    <a:pt x="1466335" y="6067425"/>
                    <a:pt x="1476375" y="6067425"/>
                  </a:cubicBezTo>
                  <a:cubicBezTo>
                    <a:pt x="1505126" y="6067425"/>
                    <a:pt x="1533525" y="6073775"/>
                    <a:pt x="1562100" y="6076950"/>
                  </a:cubicBezTo>
                  <a:cubicBezTo>
                    <a:pt x="1571625" y="6083300"/>
                    <a:pt x="1580436" y="6090880"/>
                    <a:pt x="1590675" y="6096000"/>
                  </a:cubicBezTo>
                  <a:cubicBezTo>
                    <a:pt x="1599655" y="6100490"/>
                    <a:pt x="1612150" y="6098425"/>
                    <a:pt x="1619250" y="6105525"/>
                  </a:cubicBezTo>
                  <a:cubicBezTo>
                    <a:pt x="1629779" y="6116054"/>
                    <a:pt x="1603375" y="6167438"/>
                    <a:pt x="1609725" y="6172200"/>
                  </a:cubicBezTo>
                  <a:close/>
                </a:path>
              </a:pathLst>
            </a:custGeom>
            <a:pattFill prst="wdDn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8" name="TextBox 17">
            <a:extLst>
              <a:ext uri="{FF2B5EF4-FFF2-40B4-BE49-F238E27FC236}">
                <a16:creationId xmlns:a16="http://schemas.microsoft.com/office/drawing/2014/main" id="{75492CC4-08F7-4A2A-BF12-25E307A4D4DC}"/>
              </a:ext>
            </a:extLst>
          </p:cNvPr>
          <p:cNvSpPr txBox="1"/>
          <p:nvPr/>
        </p:nvSpPr>
        <p:spPr>
          <a:xfrm>
            <a:off x="180975" y="1130057"/>
            <a:ext cx="4924425" cy="5355312"/>
          </a:xfrm>
          <a:prstGeom prst="rect">
            <a:avLst/>
          </a:prstGeom>
          <a:noFill/>
        </p:spPr>
        <p:txBody>
          <a:bodyPr wrap="square">
            <a:spAutoFit/>
          </a:bodyPr>
          <a:lstStyle/>
          <a:p>
            <a:r>
              <a:rPr lang="en-US" dirty="0"/>
              <a:t>The area of interest for the TBA is Tayvallich Bay and </a:t>
            </a:r>
            <a:r>
              <a:rPr lang="en-US" dirty="0" err="1"/>
              <a:t>Caol</a:t>
            </a:r>
            <a:r>
              <a:rPr lang="en-US" dirty="0"/>
              <a:t> </a:t>
            </a:r>
            <a:r>
              <a:rPr lang="en-US" dirty="0" err="1"/>
              <a:t>Scotnish</a:t>
            </a:r>
            <a:r>
              <a:rPr lang="en-US" dirty="0"/>
              <a:t>, to the head of the loch and extending eastwards to a line joining the Point of </a:t>
            </a:r>
            <a:r>
              <a:rPr lang="en-US" dirty="0" err="1"/>
              <a:t>Oibh</a:t>
            </a:r>
            <a:r>
              <a:rPr lang="en-US" dirty="0"/>
              <a:t> (</a:t>
            </a:r>
            <a:r>
              <a:rPr lang="en-US" dirty="0" err="1"/>
              <a:t>Rubh</a:t>
            </a:r>
            <a:r>
              <a:rPr lang="en-US" dirty="0"/>
              <a:t> ‘An </a:t>
            </a:r>
            <a:r>
              <a:rPr lang="en-US" dirty="0" err="1"/>
              <a:t>Oib</a:t>
            </a:r>
            <a:r>
              <a:rPr lang="en-US" dirty="0"/>
              <a:t>) to </a:t>
            </a:r>
            <a:r>
              <a:rPr lang="en-US" dirty="0" err="1"/>
              <a:t>Taynish</a:t>
            </a:r>
            <a:r>
              <a:rPr lang="en-US" dirty="0"/>
              <a:t> Point (</a:t>
            </a:r>
            <a:r>
              <a:rPr lang="en-US" dirty="0" err="1"/>
              <a:t>Sròn</a:t>
            </a:r>
            <a:r>
              <a:rPr lang="en-US" dirty="0"/>
              <a:t> </a:t>
            </a:r>
            <a:r>
              <a:rPr lang="en-US" dirty="0" err="1"/>
              <a:t>Bheith</a:t>
            </a:r>
            <a:r>
              <a:rPr lang="en-US" dirty="0"/>
              <a:t>).</a:t>
            </a:r>
          </a:p>
          <a:p>
            <a:endParaRPr lang="en-US" dirty="0"/>
          </a:p>
          <a:p>
            <a:r>
              <a:rPr lang="en-US" dirty="0"/>
              <a:t>The objectives of the TBA are:-</a:t>
            </a:r>
          </a:p>
          <a:p>
            <a:endParaRPr lang="en-US" dirty="0"/>
          </a:p>
          <a:p>
            <a:pPr marL="285750" indent="-285750">
              <a:buFont typeface="Arial" panose="020B0604020202020204" pitchFamily="34" charset="0"/>
              <a:buChar char="•"/>
            </a:pPr>
            <a:r>
              <a:rPr lang="en-US" dirty="0"/>
              <a:t>To promote developments and improvements within Tayvallich Bay whilst preserving the integrity of the Bay and its environs for the benefit of all stakeholders and the general public.</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regulate and manage moorings, and to negotiate and maintain a lease of the area with the Crown Estate.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liaise with appropriate local and national </a:t>
            </a:r>
            <a:r>
              <a:rPr lang="en-US" dirty="0" err="1"/>
              <a:t>organisations</a:t>
            </a:r>
            <a:r>
              <a:rPr lang="en-US" dirty="0"/>
              <a:t> and bodies.</a:t>
            </a:r>
          </a:p>
        </p:txBody>
      </p:sp>
      <p:sp>
        <p:nvSpPr>
          <p:cNvPr id="19" name="TextBox 18">
            <a:extLst>
              <a:ext uri="{FF2B5EF4-FFF2-40B4-BE49-F238E27FC236}">
                <a16:creationId xmlns:a16="http://schemas.microsoft.com/office/drawing/2014/main" id="{2151F824-5271-4962-8713-105799047A1B}"/>
              </a:ext>
            </a:extLst>
          </p:cNvPr>
          <p:cNvSpPr txBox="1"/>
          <p:nvPr/>
        </p:nvSpPr>
        <p:spPr>
          <a:xfrm>
            <a:off x="180975" y="284438"/>
            <a:ext cx="8734425" cy="523220"/>
          </a:xfrm>
          <a:prstGeom prst="rect">
            <a:avLst/>
          </a:prstGeom>
          <a:noFill/>
        </p:spPr>
        <p:txBody>
          <a:bodyPr wrap="square" rtlCol="0">
            <a:spAutoFit/>
          </a:bodyPr>
          <a:lstStyle/>
          <a:p>
            <a:r>
              <a:rPr lang="en-GB" sz="2800" b="1" dirty="0">
                <a:solidFill>
                  <a:srgbClr val="0070C0"/>
                </a:solidFill>
              </a:rPr>
              <a:t>Area of interest &amp; objectives of the TBA</a:t>
            </a:r>
            <a:endParaRPr lang="nb-NO" sz="2800" b="1" dirty="0">
              <a:solidFill>
                <a:srgbClr val="0070C0"/>
              </a:solidFill>
            </a:endParaRPr>
          </a:p>
        </p:txBody>
      </p:sp>
    </p:spTree>
    <p:extLst>
      <p:ext uri="{BB962C8B-B14F-4D97-AF65-F5344CB8AC3E}">
        <p14:creationId xmlns:p14="http://schemas.microsoft.com/office/powerpoint/2010/main" val="1329704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9D4D95-CC4C-4B34-ADFC-0107A7E89376}"/>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Project 2 – Foreshore and concrete pier upgrade</a:t>
            </a:r>
            <a:endParaRPr lang="nb-NO" sz="2800" b="1" dirty="0">
              <a:solidFill>
                <a:srgbClr val="0070C0"/>
              </a:solidFill>
            </a:endParaRPr>
          </a:p>
        </p:txBody>
      </p:sp>
      <p:pic>
        <p:nvPicPr>
          <p:cNvPr id="6" name="Picture 5">
            <a:extLst>
              <a:ext uri="{FF2B5EF4-FFF2-40B4-BE49-F238E27FC236}">
                <a16:creationId xmlns:a16="http://schemas.microsoft.com/office/drawing/2014/main" id="{7CB78ABD-2A75-4760-BA2D-18BD1E341F27}"/>
              </a:ext>
            </a:extLst>
          </p:cNvPr>
          <p:cNvPicPr>
            <a:picLocks noChangeAspect="1"/>
          </p:cNvPicPr>
          <p:nvPr/>
        </p:nvPicPr>
        <p:blipFill rotWithShape="1">
          <a:blip r:embed="rId3"/>
          <a:srcRect l="67714" t="63034" r="24702" b="10953"/>
          <a:stretch/>
        </p:blipFill>
        <p:spPr>
          <a:xfrm>
            <a:off x="5433043" y="1088571"/>
            <a:ext cx="5217540" cy="5215904"/>
          </a:xfrm>
          <a:prstGeom prst="rect">
            <a:avLst/>
          </a:prstGeom>
        </p:spPr>
      </p:pic>
      <p:sp>
        <p:nvSpPr>
          <p:cNvPr id="18" name="Freeform: Shape 17">
            <a:extLst>
              <a:ext uri="{FF2B5EF4-FFF2-40B4-BE49-F238E27FC236}">
                <a16:creationId xmlns:a16="http://schemas.microsoft.com/office/drawing/2014/main" id="{B1143E6B-0869-4078-8DE4-CC656570D7CA}"/>
              </a:ext>
            </a:extLst>
          </p:cNvPr>
          <p:cNvSpPr/>
          <p:nvPr/>
        </p:nvSpPr>
        <p:spPr>
          <a:xfrm>
            <a:off x="7262949" y="3727225"/>
            <a:ext cx="2168434" cy="1367289"/>
          </a:xfrm>
          <a:custGeom>
            <a:avLst/>
            <a:gdLst>
              <a:gd name="connsiteX0" fmla="*/ 470262 w 2168434"/>
              <a:gd name="connsiteY0" fmla="*/ 44 h 1367289"/>
              <a:gd name="connsiteX1" fmla="*/ 435428 w 2168434"/>
              <a:gd name="connsiteY1" fmla="*/ 43586 h 1367289"/>
              <a:gd name="connsiteX2" fmla="*/ 400594 w 2168434"/>
              <a:gd name="connsiteY2" fmla="*/ 87129 h 1367289"/>
              <a:gd name="connsiteX3" fmla="*/ 391885 w 2168434"/>
              <a:gd name="connsiteY3" fmla="*/ 113255 h 1367289"/>
              <a:gd name="connsiteX4" fmla="*/ 357051 w 2168434"/>
              <a:gd name="connsiteY4" fmla="*/ 165506 h 1367289"/>
              <a:gd name="connsiteX5" fmla="*/ 339634 w 2168434"/>
              <a:gd name="connsiteY5" fmla="*/ 191632 h 1367289"/>
              <a:gd name="connsiteX6" fmla="*/ 304800 w 2168434"/>
              <a:gd name="connsiteY6" fmla="*/ 270009 h 1367289"/>
              <a:gd name="connsiteX7" fmla="*/ 296091 w 2168434"/>
              <a:gd name="connsiteY7" fmla="*/ 296135 h 1367289"/>
              <a:gd name="connsiteX8" fmla="*/ 269965 w 2168434"/>
              <a:gd name="connsiteY8" fmla="*/ 322261 h 1367289"/>
              <a:gd name="connsiteX9" fmla="*/ 261257 w 2168434"/>
              <a:gd name="connsiteY9" fmla="*/ 348386 h 1367289"/>
              <a:gd name="connsiteX10" fmla="*/ 243840 w 2168434"/>
              <a:gd name="connsiteY10" fmla="*/ 365804 h 1367289"/>
              <a:gd name="connsiteX11" fmla="*/ 209005 w 2168434"/>
              <a:gd name="connsiteY11" fmla="*/ 418055 h 1367289"/>
              <a:gd name="connsiteX12" fmla="*/ 174171 w 2168434"/>
              <a:gd name="connsiteY12" fmla="*/ 470306 h 1367289"/>
              <a:gd name="connsiteX13" fmla="*/ 156754 w 2168434"/>
              <a:gd name="connsiteY13" fmla="*/ 487724 h 1367289"/>
              <a:gd name="connsiteX14" fmla="*/ 121920 w 2168434"/>
              <a:gd name="connsiteY14" fmla="*/ 531266 h 1367289"/>
              <a:gd name="connsiteX15" fmla="*/ 87085 w 2168434"/>
              <a:gd name="connsiteY15" fmla="*/ 583518 h 1367289"/>
              <a:gd name="connsiteX16" fmla="*/ 60960 w 2168434"/>
              <a:gd name="connsiteY16" fmla="*/ 618352 h 1367289"/>
              <a:gd name="connsiteX17" fmla="*/ 26125 w 2168434"/>
              <a:gd name="connsiteY17" fmla="*/ 670604 h 1367289"/>
              <a:gd name="connsiteX18" fmla="*/ 17417 w 2168434"/>
              <a:gd name="connsiteY18" fmla="*/ 696729 h 1367289"/>
              <a:gd name="connsiteX19" fmla="*/ 0 w 2168434"/>
              <a:gd name="connsiteY19" fmla="*/ 722855 h 1367289"/>
              <a:gd name="connsiteX20" fmla="*/ 52251 w 2168434"/>
              <a:gd name="connsiteY20" fmla="*/ 740272 h 1367289"/>
              <a:gd name="connsiteX21" fmla="*/ 78377 w 2168434"/>
              <a:gd name="connsiteY21" fmla="*/ 757689 h 1367289"/>
              <a:gd name="connsiteX22" fmla="*/ 130628 w 2168434"/>
              <a:gd name="connsiteY22" fmla="*/ 775106 h 1367289"/>
              <a:gd name="connsiteX23" fmla="*/ 156754 w 2168434"/>
              <a:gd name="connsiteY23" fmla="*/ 783815 h 1367289"/>
              <a:gd name="connsiteX24" fmla="*/ 209005 w 2168434"/>
              <a:gd name="connsiteY24" fmla="*/ 827358 h 1367289"/>
              <a:gd name="connsiteX25" fmla="*/ 261257 w 2168434"/>
              <a:gd name="connsiteY25" fmla="*/ 844775 h 1367289"/>
              <a:gd name="connsiteX26" fmla="*/ 287382 w 2168434"/>
              <a:gd name="connsiteY26" fmla="*/ 853484 h 1367289"/>
              <a:gd name="connsiteX27" fmla="*/ 313508 w 2168434"/>
              <a:gd name="connsiteY27" fmla="*/ 862192 h 1367289"/>
              <a:gd name="connsiteX28" fmla="*/ 391885 w 2168434"/>
              <a:gd name="connsiteY28" fmla="*/ 897026 h 1367289"/>
              <a:gd name="connsiteX29" fmla="*/ 418011 w 2168434"/>
              <a:gd name="connsiteY29" fmla="*/ 905735 h 1367289"/>
              <a:gd name="connsiteX30" fmla="*/ 444137 w 2168434"/>
              <a:gd name="connsiteY30" fmla="*/ 914444 h 1367289"/>
              <a:gd name="connsiteX31" fmla="*/ 522514 w 2168434"/>
              <a:gd name="connsiteY31" fmla="*/ 949278 h 1367289"/>
              <a:gd name="connsiteX32" fmla="*/ 574765 w 2168434"/>
              <a:gd name="connsiteY32" fmla="*/ 966695 h 1367289"/>
              <a:gd name="connsiteX33" fmla="*/ 600891 w 2168434"/>
              <a:gd name="connsiteY33" fmla="*/ 984112 h 1367289"/>
              <a:gd name="connsiteX34" fmla="*/ 627017 w 2168434"/>
              <a:gd name="connsiteY34" fmla="*/ 992821 h 1367289"/>
              <a:gd name="connsiteX35" fmla="*/ 714102 w 2168434"/>
              <a:gd name="connsiteY35" fmla="*/ 1027655 h 1367289"/>
              <a:gd name="connsiteX36" fmla="*/ 740228 w 2168434"/>
              <a:gd name="connsiteY36" fmla="*/ 1036364 h 1367289"/>
              <a:gd name="connsiteX37" fmla="*/ 766354 w 2168434"/>
              <a:gd name="connsiteY37" fmla="*/ 1045072 h 1367289"/>
              <a:gd name="connsiteX38" fmla="*/ 792480 w 2168434"/>
              <a:gd name="connsiteY38" fmla="*/ 1062489 h 1367289"/>
              <a:gd name="connsiteX39" fmla="*/ 844731 w 2168434"/>
              <a:gd name="connsiteY39" fmla="*/ 1079906 h 1367289"/>
              <a:gd name="connsiteX40" fmla="*/ 888274 w 2168434"/>
              <a:gd name="connsiteY40" fmla="*/ 1106032 h 1367289"/>
              <a:gd name="connsiteX41" fmla="*/ 914400 w 2168434"/>
              <a:gd name="connsiteY41" fmla="*/ 1123449 h 1367289"/>
              <a:gd name="connsiteX42" fmla="*/ 940525 w 2168434"/>
              <a:gd name="connsiteY42" fmla="*/ 1132158 h 1367289"/>
              <a:gd name="connsiteX43" fmla="*/ 992777 w 2168434"/>
              <a:gd name="connsiteY43" fmla="*/ 1158284 h 1367289"/>
              <a:gd name="connsiteX44" fmla="*/ 1079862 w 2168434"/>
              <a:gd name="connsiteY44" fmla="*/ 1184409 h 1367289"/>
              <a:gd name="connsiteX45" fmla="*/ 1105988 w 2168434"/>
              <a:gd name="connsiteY45" fmla="*/ 1193118 h 1367289"/>
              <a:gd name="connsiteX46" fmla="*/ 1166948 w 2168434"/>
              <a:gd name="connsiteY46" fmla="*/ 1219244 h 1367289"/>
              <a:gd name="connsiteX47" fmla="*/ 1254034 w 2168434"/>
              <a:gd name="connsiteY47" fmla="*/ 1262786 h 1367289"/>
              <a:gd name="connsiteX48" fmla="*/ 1306285 w 2168434"/>
              <a:gd name="connsiteY48" fmla="*/ 1297621 h 1367289"/>
              <a:gd name="connsiteX49" fmla="*/ 1375954 w 2168434"/>
              <a:gd name="connsiteY49" fmla="*/ 1315038 h 1367289"/>
              <a:gd name="connsiteX50" fmla="*/ 1428205 w 2168434"/>
              <a:gd name="connsiteY50" fmla="*/ 1349872 h 1367289"/>
              <a:gd name="connsiteX51" fmla="*/ 1489165 w 2168434"/>
              <a:gd name="connsiteY51" fmla="*/ 1367289 h 1367289"/>
              <a:gd name="connsiteX52" fmla="*/ 1497874 w 2168434"/>
              <a:gd name="connsiteY52" fmla="*/ 1323746 h 1367289"/>
              <a:gd name="connsiteX53" fmla="*/ 1524000 w 2168434"/>
              <a:gd name="connsiteY53" fmla="*/ 1306329 h 1367289"/>
              <a:gd name="connsiteX54" fmla="*/ 1567542 w 2168434"/>
              <a:gd name="connsiteY54" fmla="*/ 1262786 h 1367289"/>
              <a:gd name="connsiteX55" fmla="*/ 1584960 w 2168434"/>
              <a:gd name="connsiteY55" fmla="*/ 1245369 h 1367289"/>
              <a:gd name="connsiteX56" fmla="*/ 1611085 w 2168434"/>
              <a:gd name="connsiteY56" fmla="*/ 1227952 h 1367289"/>
              <a:gd name="connsiteX57" fmla="*/ 1654628 w 2168434"/>
              <a:gd name="connsiteY57" fmla="*/ 1175701 h 1367289"/>
              <a:gd name="connsiteX58" fmla="*/ 1698171 w 2168434"/>
              <a:gd name="connsiteY58" fmla="*/ 1140866 h 1367289"/>
              <a:gd name="connsiteX59" fmla="*/ 1733005 w 2168434"/>
              <a:gd name="connsiteY59" fmla="*/ 1088615 h 1367289"/>
              <a:gd name="connsiteX60" fmla="*/ 1750422 w 2168434"/>
              <a:gd name="connsiteY60" fmla="*/ 1062489 h 1367289"/>
              <a:gd name="connsiteX61" fmla="*/ 1759131 w 2168434"/>
              <a:gd name="connsiteY61" fmla="*/ 1036364 h 1367289"/>
              <a:gd name="connsiteX62" fmla="*/ 1776548 w 2168434"/>
              <a:gd name="connsiteY62" fmla="*/ 1018946 h 1367289"/>
              <a:gd name="connsiteX63" fmla="*/ 1793965 w 2168434"/>
              <a:gd name="connsiteY63" fmla="*/ 992821 h 1367289"/>
              <a:gd name="connsiteX64" fmla="*/ 1820091 w 2168434"/>
              <a:gd name="connsiteY64" fmla="*/ 966695 h 1367289"/>
              <a:gd name="connsiteX65" fmla="*/ 1837508 w 2168434"/>
              <a:gd name="connsiteY65" fmla="*/ 940569 h 1367289"/>
              <a:gd name="connsiteX66" fmla="*/ 1881051 w 2168434"/>
              <a:gd name="connsiteY66" fmla="*/ 897026 h 1367289"/>
              <a:gd name="connsiteX67" fmla="*/ 1898468 w 2168434"/>
              <a:gd name="connsiteY67" fmla="*/ 870901 h 1367289"/>
              <a:gd name="connsiteX68" fmla="*/ 1924594 w 2168434"/>
              <a:gd name="connsiteY68" fmla="*/ 862192 h 1367289"/>
              <a:gd name="connsiteX69" fmla="*/ 1959428 w 2168434"/>
              <a:gd name="connsiteY69" fmla="*/ 827358 h 1367289"/>
              <a:gd name="connsiteX70" fmla="*/ 1968137 w 2168434"/>
              <a:gd name="connsiteY70" fmla="*/ 801232 h 1367289"/>
              <a:gd name="connsiteX71" fmla="*/ 1994262 w 2168434"/>
              <a:gd name="connsiteY71" fmla="*/ 775106 h 1367289"/>
              <a:gd name="connsiteX72" fmla="*/ 2029097 w 2168434"/>
              <a:gd name="connsiteY72" fmla="*/ 722855 h 1367289"/>
              <a:gd name="connsiteX73" fmla="*/ 2046514 w 2168434"/>
              <a:gd name="connsiteY73" fmla="*/ 670604 h 1367289"/>
              <a:gd name="connsiteX74" fmla="*/ 2055222 w 2168434"/>
              <a:gd name="connsiteY74" fmla="*/ 644478 h 1367289"/>
              <a:gd name="connsiteX75" fmla="*/ 2072640 w 2168434"/>
              <a:gd name="connsiteY75" fmla="*/ 618352 h 1367289"/>
              <a:gd name="connsiteX76" fmla="*/ 2098765 w 2168434"/>
              <a:gd name="connsiteY76" fmla="*/ 539975 h 1367289"/>
              <a:gd name="connsiteX77" fmla="*/ 2107474 w 2168434"/>
              <a:gd name="connsiteY77" fmla="*/ 513849 h 1367289"/>
              <a:gd name="connsiteX78" fmla="*/ 2142308 w 2168434"/>
              <a:gd name="connsiteY78" fmla="*/ 470306 h 1367289"/>
              <a:gd name="connsiteX79" fmla="*/ 2159725 w 2168434"/>
              <a:gd name="connsiteY79" fmla="*/ 357095 h 1367289"/>
              <a:gd name="connsiteX80" fmla="*/ 2168434 w 2168434"/>
              <a:gd name="connsiteY80" fmla="*/ 252592 h 1367289"/>
              <a:gd name="connsiteX81" fmla="*/ 2159725 w 2168434"/>
              <a:gd name="connsiteY81" fmla="*/ 209049 h 1367289"/>
              <a:gd name="connsiteX82" fmla="*/ 2133600 w 2168434"/>
              <a:gd name="connsiteY82" fmla="*/ 200341 h 1367289"/>
              <a:gd name="connsiteX83" fmla="*/ 2029097 w 2168434"/>
              <a:gd name="connsiteY83" fmla="*/ 191632 h 1367289"/>
              <a:gd name="connsiteX84" fmla="*/ 1776548 w 2168434"/>
              <a:gd name="connsiteY84" fmla="*/ 182924 h 1367289"/>
              <a:gd name="connsiteX85" fmla="*/ 1672045 w 2168434"/>
              <a:gd name="connsiteY85" fmla="*/ 165506 h 1367289"/>
              <a:gd name="connsiteX86" fmla="*/ 1375954 w 2168434"/>
              <a:gd name="connsiteY86" fmla="*/ 148089 h 1367289"/>
              <a:gd name="connsiteX87" fmla="*/ 1114697 w 2168434"/>
              <a:gd name="connsiteY87" fmla="*/ 139381 h 1367289"/>
              <a:gd name="connsiteX88" fmla="*/ 1027611 w 2168434"/>
              <a:gd name="connsiteY88" fmla="*/ 130672 h 1367289"/>
              <a:gd name="connsiteX89" fmla="*/ 992777 w 2168434"/>
              <a:gd name="connsiteY89" fmla="*/ 121964 h 1367289"/>
              <a:gd name="connsiteX90" fmla="*/ 931817 w 2168434"/>
              <a:gd name="connsiteY90" fmla="*/ 113255 h 1367289"/>
              <a:gd name="connsiteX91" fmla="*/ 844731 w 2168434"/>
              <a:gd name="connsiteY91" fmla="*/ 87129 h 1367289"/>
              <a:gd name="connsiteX92" fmla="*/ 783771 w 2168434"/>
              <a:gd name="connsiteY92" fmla="*/ 78421 h 1367289"/>
              <a:gd name="connsiteX93" fmla="*/ 714102 w 2168434"/>
              <a:gd name="connsiteY93" fmla="*/ 61004 h 1367289"/>
              <a:gd name="connsiteX94" fmla="*/ 600891 w 2168434"/>
              <a:gd name="connsiteY94" fmla="*/ 34878 h 1367289"/>
              <a:gd name="connsiteX95" fmla="*/ 470262 w 2168434"/>
              <a:gd name="connsiteY95" fmla="*/ 44 h 136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68434" h="1367289">
                <a:moveTo>
                  <a:pt x="470262" y="44"/>
                </a:moveTo>
                <a:cubicBezTo>
                  <a:pt x="442685" y="1495"/>
                  <a:pt x="447524" y="29474"/>
                  <a:pt x="435428" y="43586"/>
                </a:cubicBezTo>
                <a:cubicBezTo>
                  <a:pt x="415991" y="66263"/>
                  <a:pt x="415708" y="56902"/>
                  <a:pt x="400594" y="87129"/>
                </a:cubicBezTo>
                <a:cubicBezTo>
                  <a:pt x="396489" y="95340"/>
                  <a:pt x="396343" y="105230"/>
                  <a:pt x="391885" y="113255"/>
                </a:cubicBezTo>
                <a:cubicBezTo>
                  <a:pt x="381719" y="131553"/>
                  <a:pt x="368662" y="148089"/>
                  <a:pt x="357051" y="165506"/>
                </a:cubicBezTo>
                <a:cubicBezTo>
                  <a:pt x="351245" y="174215"/>
                  <a:pt x="342944" y="181703"/>
                  <a:pt x="339634" y="191632"/>
                </a:cubicBezTo>
                <a:cubicBezTo>
                  <a:pt x="294702" y="326432"/>
                  <a:pt x="346200" y="187210"/>
                  <a:pt x="304800" y="270009"/>
                </a:cubicBezTo>
                <a:cubicBezTo>
                  <a:pt x="300695" y="278220"/>
                  <a:pt x="301183" y="288497"/>
                  <a:pt x="296091" y="296135"/>
                </a:cubicBezTo>
                <a:cubicBezTo>
                  <a:pt x="289259" y="306382"/>
                  <a:pt x="278674" y="313552"/>
                  <a:pt x="269965" y="322261"/>
                </a:cubicBezTo>
                <a:cubicBezTo>
                  <a:pt x="267062" y="330969"/>
                  <a:pt x="265980" y="340515"/>
                  <a:pt x="261257" y="348386"/>
                </a:cubicBezTo>
                <a:cubicBezTo>
                  <a:pt x="257033" y="355427"/>
                  <a:pt x="248766" y="359235"/>
                  <a:pt x="243840" y="365804"/>
                </a:cubicBezTo>
                <a:cubicBezTo>
                  <a:pt x="231280" y="382550"/>
                  <a:pt x="220617" y="400638"/>
                  <a:pt x="209005" y="418055"/>
                </a:cubicBezTo>
                <a:lnTo>
                  <a:pt x="174171" y="470306"/>
                </a:lnTo>
                <a:lnTo>
                  <a:pt x="156754" y="487724"/>
                </a:lnTo>
                <a:cubicBezTo>
                  <a:pt x="137141" y="546557"/>
                  <a:pt x="164341" y="482785"/>
                  <a:pt x="121920" y="531266"/>
                </a:cubicBezTo>
                <a:cubicBezTo>
                  <a:pt x="108136" y="547020"/>
                  <a:pt x="99645" y="566771"/>
                  <a:pt x="87085" y="583518"/>
                </a:cubicBezTo>
                <a:lnTo>
                  <a:pt x="60960" y="618352"/>
                </a:lnTo>
                <a:cubicBezTo>
                  <a:pt x="40252" y="680474"/>
                  <a:pt x="69615" y="605369"/>
                  <a:pt x="26125" y="670604"/>
                </a:cubicBezTo>
                <a:cubicBezTo>
                  <a:pt x="21033" y="678242"/>
                  <a:pt x="21522" y="688519"/>
                  <a:pt x="17417" y="696729"/>
                </a:cubicBezTo>
                <a:cubicBezTo>
                  <a:pt x="12736" y="706091"/>
                  <a:pt x="5806" y="714146"/>
                  <a:pt x="0" y="722855"/>
                </a:cubicBezTo>
                <a:cubicBezTo>
                  <a:pt x="17417" y="728661"/>
                  <a:pt x="36975" y="730088"/>
                  <a:pt x="52251" y="740272"/>
                </a:cubicBezTo>
                <a:cubicBezTo>
                  <a:pt x="60960" y="746078"/>
                  <a:pt x="68813" y="753438"/>
                  <a:pt x="78377" y="757689"/>
                </a:cubicBezTo>
                <a:cubicBezTo>
                  <a:pt x="95154" y="765145"/>
                  <a:pt x="113211" y="769300"/>
                  <a:pt x="130628" y="775106"/>
                </a:cubicBezTo>
                <a:lnTo>
                  <a:pt x="156754" y="783815"/>
                </a:lnTo>
                <a:cubicBezTo>
                  <a:pt x="173159" y="800220"/>
                  <a:pt x="187183" y="817659"/>
                  <a:pt x="209005" y="827358"/>
                </a:cubicBezTo>
                <a:cubicBezTo>
                  <a:pt x="225782" y="834814"/>
                  <a:pt x="243840" y="838969"/>
                  <a:pt x="261257" y="844775"/>
                </a:cubicBezTo>
                <a:lnTo>
                  <a:pt x="287382" y="853484"/>
                </a:lnTo>
                <a:lnTo>
                  <a:pt x="313508" y="862192"/>
                </a:lnTo>
                <a:cubicBezTo>
                  <a:pt x="354910" y="889793"/>
                  <a:pt x="329704" y="876299"/>
                  <a:pt x="391885" y="897026"/>
                </a:cubicBezTo>
                <a:lnTo>
                  <a:pt x="418011" y="905735"/>
                </a:lnTo>
                <a:cubicBezTo>
                  <a:pt x="426720" y="908638"/>
                  <a:pt x="436499" y="909352"/>
                  <a:pt x="444137" y="914444"/>
                </a:cubicBezTo>
                <a:cubicBezTo>
                  <a:pt x="485537" y="942045"/>
                  <a:pt x="460334" y="928552"/>
                  <a:pt x="522514" y="949278"/>
                </a:cubicBezTo>
                <a:cubicBezTo>
                  <a:pt x="522519" y="949280"/>
                  <a:pt x="574760" y="966691"/>
                  <a:pt x="574765" y="966695"/>
                </a:cubicBezTo>
                <a:cubicBezTo>
                  <a:pt x="583474" y="972501"/>
                  <a:pt x="591530" y="979431"/>
                  <a:pt x="600891" y="984112"/>
                </a:cubicBezTo>
                <a:cubicBezTo>
                  <a:pt x="609102" y="988217"/>
                  <a:pt x="618579" y="989205"/>
                  <a:pt x="627017" y="992821"/>
                </a:cubicBezTo>
                <a:cubicBezTo>
                  <a:pt x="716712" y="1031262"/>
                  <a:pt x="595172" y="988011"/>
                  <a:pt x="714102" y="1027655"/>
                </a:cubicBezTo>
                <a:lnTo>
                  <a:pt x="740228" y="1036364"/>
                </a:lnTo>
                <a:lnTo>
                  <a:pt x="766354" y="1045072"/>
                </a:lnTo>
                <a:cubicBezTo>
                  <a:pt x="775063" y="1050878"/>
                  <a:pt x="782916" y="1058238"/>
                  <a:pt x="792480" y="1062489"/>
                </a:cubicBezTo>
                <a:cubicBezTo>
                  <a:pt x="809257" y="1069945"/>
                  <a:pt x="844731" y="1079906"/>
                  <a:pt x="844731" y="1079906"/>
                </a:cubicBezTo>
                <a:cubicBezTo>
                  <a:pt x="878749" y="1113926"/>
                  <a:pt x="843055" y="1083423"/>
                  <a:pt x="888274" y="1106032"/>
                </a:cubicBezTo>
                <a:cubicBezTo>
                  <a:pt x="897636" y="1110713"/>
                  <a:pt x="905039" y="1118768"/>
                  <a:pt x="914400" y="1123449"/>
                </a:cubicBezTo>
                <a:cubicBezTo>
                  <a:pt x="922610" y="1127554"/>
                  <a:pt x="932315" y="1128053"/>
                  <a:pt x="940525" y="1132158"/>
                </a:cubicBezTo>
                <a:cubicBezTo>
                  <a:pt x="991407" y="1157600"/>
                  <a:pt x="941708" y="1143693"/>
                  <a:pt x="992777" y="1158284"/>
                </a:cubicBezTo>
                <a:cubicBezTo>
                  <a:pt x="1084910" y="1184607"/>
                  <a:pt x="955685" y="1143016"/>
                  <a:pt x="1079862" y="1184409"/>
                </a:cubicBezTo>
                <a:cubicBezTo>
                  <a:pt x="1088571" y="1187312"/>
                  <a:pt x="1098350" y="1188026"/>
                  <a:pt x="1105988" y="1193118"/>
                </a:cubicBezTo>
                <a:cubicBezTo>
                  <a:pt x="1142073" y="1217174"/>
                  <a:pt x="1121960" y="1207996"/>
                  <a:pt x="1166948" y="1219244"/>
                </a:cubicBezTo>
                <a:cubicBezTo>
                  <a:pt x="1229159" y="1260717"/>
                  <a:pt x="1198892" y="1249001"/>
                  <a:pt x="1254034" y="1262786"/>
                </a:cubicBezTo>
                <a:cubicBezTo>
                  <a:pt x="1271451" y="1274398"/>
                  <a:pt x="1285977" y="1292544"/>
                  <a:pt x="1306285" y="1297621"/>
                </a:cubicBezTo>
                <a:lnTo>
                  <a:pt x="1375954" y="1315038"/>
                </a:lnTo>
                <a:cubicBezTo>
                  <a:pt x="1393371" y="1326649"/>
                  <a:pt x="1407897" y="1344795"/>
                  <a:pt x="1428205" y="1349872"/>
                </a:cubicBezTo>
                <a:cubicBezTo>
                  <a:pt x="1471945" y="1360807"/>
                  <a:pt x="1451685" y="1354796"/>
                  <a:pt x="1489165" y="1367289"/>
                </a:cubicBezTo>
                <a:cubicBezTo>
                  <a:pt x="1492068" y="1352775"/>
                  <a:pt x="1490530" y="1336597"/>
                  <a:pt x="1497874" y="1323746"/>
                </a:cubicBezTo>
                <a:cubicBezTo>
                  <a:pt x="1503067" y="1314659"/>
                  <a:pt x="1516123" y="1313221"/>
                  <a:pt x="1524000" y="1306329"/>
                </a:cubicBezTo>
                <a:cubicBezTo>
                  <a:pt x="1539447" y="1292812"/>
                  <a:pt x="1553028" y="1277300"/>
                  <a:pt x="1567542" y="1262786"/>
                </a:cubicBezTo>
                <a:cubicBezTo>
                  <a:pt x="1573348" y="1256980"/>
                  <a:pt x="1578128" y="1249924"/>
                  <a:pt x="1584960" y="1245369"/>
                </a:cubicBezTo>
                <a:cubicBezTo>
                  <a:pt x="1593668" y="1239563"/>
                  <a:pt x="1603045" y="1234652"/>
                  <a:pt x="1611085" y="1227952"/>
                </a:cubicBezTo>
                <a:cubicBezTo>
                  <a:pt x="1696699" y="1156606"/>
                  <a:pt x="1586115" y="1244212"/>
                  <a:pt x="1654628" y="1175701"/>
                </a:cubicBezTo>
                <a:cubicBezTo>
                  <a:pt x="1688910" y="1141420"/>
                  <a:pt x="1672314" y="1175342"/>
                  <a:pt x="1698171" y="1140866"/>
                </a:cubicBezTo>
                <a:cubicBezTo>
                  <a:pt x="1710730" y="1124120"/>
                  <a:pt x="1721394" y="1106032"/>
                  <a:pt x="1733005" y="1088615"/>
                </a:cubicBezTo>
                <a:cubicBezTo>
                  <a:pt x="1738811" y="1079906"/>
                  <a:pt x="1747112" y="1072418"/>
                  <a:pt x="1750422" y="1062489"/>
                </a:cubicBezTo>
                <a:cubicBezTo>
                  <a:pt x="1753325" y="1053781"/>
                  <a:pt x="1754408" y="1044235"/>
                  <a:pt x="1759131" y="1036364"/>
                </a:cubicBezTo>
                <a:cubicBezTo>
                  <a:pt x="1763355" y="1029323"/>
                  <a:pt x="1771419" y="1025357"/>
                  <a:pt x="1776548" y="1018946"/>
                </a:cubicBezTo>
                <a:cubicBezTo>
                  <a:pt x="1783086" y="1010773"/>
                  <a:pt x="1787265" y="1000861"/>
                  <a:pt x="1793965" y="992821"/>
                </a:cubicBezTo>
                <a:cubicBezTo>
                  <a:pt x="1801850" y="983360"/>
                  <a:pt x="1812207" y="976156"/>
                  <a:pt x="1820091" y="966695"/>
                </a:cubicBezTo>
                <a:cubicBezTo>
                  <a:pt x="1826791" y="958654"/>
                  <a:pt x="1830616" y="948446"/>
                  <a:pt x="1837508" y="940569"/>
                </a:cubicBezTo>
                <a:cubicBezTo>
                  <a:pt x="1851025" y="925121"/>
                  <a:pt x="1869665" y="914105"/>
                  <a:pt x="1881051" y="897026"/>
                </a:cubicBezTo>
                <a:cubicBezTo>
                  <a:pt x="1886857" y="888318"/>
                  <a:pt x="1890295" y="877439"/>
                  <a:pt x="1898468" y="870901"/>
                </a:cubicBezTo>
                <a:cubicBezTo>
                  <a:pt x="1905636" y="865166"/>
                  <a:pt x="1915885" y="865095"/>
                  <a:pt x="1924594" y="862192"/>
                </a:cubicBezTo>
                <a:cubicBezTo>
                  <a:pt x="1947815" y="792525"/>
                  <a:pt x="1912983" y="873801"/>
                  <a:pt x="1959428" y="827358"/>
                </a:cubicBezTo>
                <a:cubicBezTo>
                  <a:pt x="1965919" y="820867"/>
                  <a:pt x="1963045" y="808870"/>
                  <a:pt x="1968137" y="801232"/>
                </a:cubicBezTo>
                <a:cubicBezTo>
                  <a:pt x="1974968" y="790985"/>
                  <a:pt x="1986701" y="784827"/>
                  <a:pt x="1994262" y="775106"/>
                </a:cubicBezTo>
                <a:cubicBezTo>
                  <a:pt x="2007114" y="758583"/>
                  <a:pt x="2029097" y="722855"/>
                  <a:pt x="2029097" y="722855"/>
                </a:cubicBezTo>
                <a:lnTo>
                  <a:pt x="2046514" y="670604"/>
                </a:lnTo>
                <a:cubicBezTo>
                  <a:pt x="2049417" y="661895"/>
                  <a:pt x="2050130" y="652116"/>
                  <a:pt x="2055222" y="644478"/>
                </a:cubicBezTo>
                <a:lnTo>
                  <a:pt x="2072640" y="618352"/>
                </a:lnTo>
                <a:lnTo>
                  <a:pt x="2098765" y="539975"/>
                </a:lnTo>
                <a:cubicBezTo>
                  <a:pt x="2101668" y="531266"/>
                  <a:pt x="2102382" y="521487"/>
                  <a:pt x="2107474" y="513849"/>
                </a:cubicBezTo>
                <a:cubicBezTo>
                  <a:pt x="2129446" y="480892"/>
                  <a:pt x="2117491" y="495125"/>
                  <a:pt x="2142308" y="470306"/>
                </a:cubicBezTo>
                <a:cubicBezTo>
                  <a:pt x="2159865" y="417639"/>
                  <a:pt x="2151306" y="449709"/>
                  <a:pt x="2159725" y="357095"/>
                </a:cubicBezTo>
                <a:cubicBezTo>
                  <a:pt x="2162890" y="322283"/>
                  <a:pt x="2165531" y="287426"/>
                  <a:pt x="2168434" y="252592"/>
                </a:cubicBezTo>
                <a:cubicBezTo>
                  <a:pt x="2165531" y="238078"/>
                  <a:pt x="2167936" y="221365"/>
                  <a:pt x="2159725" y="209049"/>
                </a:cubicBezTo>
                <a:cubicBezTo>
                  <a:pt x="2154633" y="201411"/>
                  <a:pt x="2142699" y="201554"/>
                  <a:pt x="2133600" y="200341"/>
                </a:cubicBezTo>
                <a:cubicBezTo>
                  <a:pt x="2098952" y="195721"/>
                  <a:pt x="2064011" y="193335"/>
                  <a:pt x="2029097" y="191632"/>
                </a:cubicBezTo>
                <a:cubicBezTo>
                  <a:pt x="1944964" y="187528"/>
                  <a:pt x="1860731" y="185827"/>
                  <a:pt x="1776548" y="182924"/>
                </a:cubicBezTo>
                <a:cubicBezTo>
                  <a:pt x="1734517" y="174517"/>
                  <a:pt x="1717650" y="170306"/>
                  <a:pt x="1672045" y="165506"/>
                </a:cubicBezTo>
                <a:cubicBezTo>
                  <a:pt x="1572037" y="154979"/>
                  <a:pt x="1477726" y="152003"/>
                  <a:pt x="1375954" y="148089"/>
                </a:cubicBezTo>
                <a:lnTo>
                  <a:pt x="1114697" y="139381"/>
                </a:lnTo>
                <a:cubicBezTo>
                  <a:pt x="1085668" y="136478"/>
                  <a:pt x="1056491" y="134798"/>
                  <a:pt x="1027611" y="130672"/>
                </a:cubicBezTo>
                <a:cubicBezTo>
                  <a:pt x="1015763" y="128979"/>
                  <a:pt x="1004553" y="124105"/>
                  <a:pt x="992777" y="121964"/>
                </a:cubicBezTo>
                <a:cubicBezTo>
                  <a:pt x="972582" y="118292"/>
                  <a:pt x="952137" y="116158"/>
                  <a:pt x="931817" y="113255"/>
                </a:cubicBezTo>
                <a:cubicBezTo>
                  <a:pt x="904560" y="104169"/>
                  <a:pt x="873680" y="92392"/>
                  <a:pt x="844731" y="87129"/>
                </a:cubicBezTo>
                <a:cubicBezTo>
                  <a:pt x="824536" y="83457"/>
                  <a:pt x="804091" y="81324"/>
                  <a:pt x="783771" y="78421"/>
                </a:cubicBezTo>
                <a:cubicBezTo>
                  <a:pt x="704495" y="51995"/>
                  <a:pt x="829706" y="92533"/>
                  <a:pt x="714102" y="61004"/>
                </a:cubicBezTo>
                <a:cubicBezTo>
                  <a:pt x="654093" y="44638"/>
                  <a:pt x="666929" y="37749"/>
                  <a:pt x="600891" y="34878"/>
                </a:cubicBezTo>
                <a:cubicBezTo>
                  <a:pt x="554489" y="32861"/>
                  <a:pt x="497839" y="-1407"/>
                  <a:pt x="470262" y="44"/>
                </a:cubicBezTo>
                <a:close/>
              </a:path>
            </a:pathLst>
          </a:custGeom>
          <a:pattFill prst="wdUpDiag">
            <a:fgClr>
              <a:schemeClr val="accent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9EC0199A-3063-400A-BDFE-BEEA64AB4DE3}"/>
              </a:ext>
            </a:extLst>
          </p:cNvPr>
          <p:cNvSpPr txBox="1"/>
          <p:nvPr/>
        </p:nvSpPr>
        <p:spPr>
          <a:xfrm>
            <a:off x="417041" y="1695900"/>
            <a:ext cx="4181475" cy="3693319"/>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Sailing club launch ramp and dinghy storage</a:t>
            </a:r>
          </a:p>
          <a:p>
            <a:pPr marL="285750" indent="-285750">
              <a:buFont typeface="Arial" panose="020B0604020202020204" pitchFamily="34" charset="0"/>
              <a:buChar char="•"/>
            </a:pPr>
            <a:r>
              <a:rPr lang="en-US" dirty="0"/>
              <a:t>Onshore dinghy storage racks</a:t>
            </a:r>
          </a:p>
          <a:p>
            <a:pPr marL="285750" indent="-285750">
              <a:buFont typeface="Arial" panose="020B0604020202020204" pitchFamily="34" charset="0"/>
              <a:buChar char="•"/>
            </a:pPr>
            <a:r>
              <a:rPr lang="en-US" dirty="0"/>
              <a:t>Full repair/upgrade of the concrete pier</a:t>
            </a:r>
          </a:p>
          <a:p>
            <a:pPr marL="285750" indent="-285750">
              <a:buFont typeface="Arial" panose="020B0604020202020204" pitchFamily="34" charset="0"/>
              <a:buChar char="•"/>
            </a:pPr>
            <a:r>
              <a:rPr lang="en-US" dirty="0"/>
              <a:t>Build lean too structure to house solar panels which can charge power pedestals on the pontoon.  Lean too can be used for shelter for sailing club/village events.  </a:t>
            </a:r>
          </a:p>
          <a:p>
            <a:pPr marL="285750" indent="-285750">
              <a:buFont typeface="Arial" panose="020B0604020202020204" pitchFamily="34" charset="0"/>
              <a:buChar char="•"/>
            </a:pPr>
            <a:r>
              <a:rPr lang="en-US" dirty="0"/>
              <a:t>Create access to café terrace to allow access to shower facilities.  </a:t>
            </a:r>
          </a:p>
        </p:txBody>
      </p:sp>
    </p:spTree>
    <p:extLst>
      <p:ext uri="{BB962C8B-B14F-4D97-AF65-F5344CB8AC3E}">
        <p14:creationId xmlns:p14="http://schemas.microsoft.com/office/powerpoint/2010/main" val="805072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03242-B00E-4D44-971E-65F7E9FEB4A0}"/>
              </a:ext>
            </a:extLst>
          </p:cNvPr>
          <p:cNvSpPr>
            <a:spLocks noGrp="1"/>
          </p:cNvSpPr>
          <p:nvPr>
            <p:ph type="title"/>
          </p:nvPr>
        </p:nvSpPr>
        <p:spPr>
          <a:xfrm>
            <a:off x="838200" y="365125"/>
            <a:ext cx="10515600" cy="815975"/>
          </a:xfrm>
        </p:spPr>
        <p:txBody>
          <a:bodyPr>
            <a:normAutofit/>
          </a:bodyPr>
          <a:lstStyle/>
          <a:p>
            <a:r>
              <a:rPr lang="en-GB" sz="2800" b="1" dirty="0">
                <a:solidFill>
                  <a:schemeClr val="accent1"/>
                </a:solidFill>
              </a:rPr>
              <a:t>Upgrade to Carrick Pier </a:t>
            </a:r>
          </a:p>
        </p:txBody>
      </p:sp>
      <p:sp>
        <p:nvSpPr>
          <p:cNvPr id="3" name="Content Placeholder 2">
            <a:extLst>
              <a:ext uri="{FF2B5EF4-FFF2-40B4-BE49-F238E27FC236}">
                <a16:creationId xmlns:a16="http://schemas.microsoft.com/office/drawing/2014/main" id="{7328CC31-47E6-461B-B1AE-1190896B4830}"/>
              </a:ext>
            </a:extLst>
          </p:cNvPr>
          <p:cNvSpPr>
            <a:spLocks noGrp="1"/>
          </p:cNvSpPr>
          <p:nvPr>
            <p:ph idx="1"/>
          </p:nvPr>
        </p:nvSpPr>
        <p:spPr>
          <a:xfrm>
            <a:off x="838200" y="1432560"/>
            <a:ext cx="10515600" cy="4744403"/>
          </a:xfrm>
        </p:spPr>
        <p:txBody>
          <a:bodyPr/>
          <a:lstStyle/>
          <a:p>
            <a:endParaRPr lang="en-GB" sz="1600" dirty="0"/>
          </a:p>
          <a:p>
            <a:endParaRPr lang="en-GB" sz="1600" dirty="0"/>
          </a:p>
          <a:p>
            <a:endParaRPr lang="en-GB" sz="1600" dirty="0"/>
          </a:p>
          <a:p>
            <a:r>
              <a:rPr lang="en-GB" sz="1600" dirty="0"/>
              <a:t>Add water supply</a:t>
            </a:r>
          </a:p>
          <a:p>
            <a:r>
              <a:rPr lang="en-GB" sz="1600" dirty="0"/>
              <a:t>Add floating pontoon</a:t>
            </a:r>
          </a:p>
          <a:p>
            <a:r>
              <a:rPr lang="en-GB" sz="1600" dirty="0"/>
              <a:t>Add power supply</a:t>
            </a:r>
          </a:p>
          <a:p>
            <a:pPr marL="0" indent="0">
              <a:buNone/>
            </a:pPr>
            <a:endParaRPr lang="en-GB" dirty="0"/>
          </a:p>
        </p:txBody>
      </p:sp>
      <p:pic>
        <p:nvPicPr>
          <p:cNvPr id="4" name="Picture 3">
            <a:extLst>
              <a:ext uri="{FF2B5EF4-FFF2-40B4-BE49-F238E27FC236}">
                <a16:creationId xmlns:a16="http://schemas.microsoft.com/office/drawing/2014/main" id="{0C292C7B-1FCC-428A-82FF-F582E76C4FF3}"/>
              </a:ext>
            </a:extLst>
          </p:cNvPr>
          <p:cNvPicPr>
            <a:picLocks noChangeAspect="1"/>
          </p:cNvPicPr>
          <p:nvPr/>
        </p:nvPicPr>
        <p:blipFill rotWithShape="1">
          <a:blip r:embed="rId2"/>
          <a:srcRect l="67714" t="27512" r="13286" b="10953"/>
          <a:stretch/>
        </p:blipFill>
        <p:spPr>
          <a:xfrm>
            <a:off x="5850294" y="1588669"/>
            <a:ext cx="4574887" cy="3836771"/>
          </a:xfrm>
          <a:prstGeom prst="rect">
            <a:avLst/>
          </a:prstGeom>
        </p:spPr>
      </p:pic>
    </p:spTree>
    <p:extLst>
      <p:ext uri="{BB962C8B-B14F-4D97-AF65-F5344CB8AC3E}">
        <p14:creationId xmlns:p14="http://schemas.microsoft.com/office/powerpoint/2010/main" val="4272068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5B1B28-4724-4AC6-8A0E-BB35E3CB5882}"/>
              </a:ext>
            </a:extLst>
          </p:cNvPr>
          <p:cNvSpPr txBox="1"/>
          <p:nvPr/>
        </p:nvSpPr>
        <p:spPr>
          <a:xfrm>
            <a:off x="495300" y="274913"/>
            <a:ext cx="8734425" cy="523220"/>
          </a:xfrm>
          <a:prstGeom prst="rect">
            <a:avLst/>
          </a:prstGeom>
          <a:noFill/>
        </p:spPr>
        <p:txBody>
          <a:bodyPr wrap="square" rtlCol="0">
            <a:spAutoFit/>
          </a:bodyPr>
          <a:lstStyle/>
          <a:p>
            <a:r>
              <a:rPr lang="en-GB" sz="2800" b="1" dirty="0">
                <a:solidFill>
                  <a:srgbClr val="0070C0"/>
                </a:solidFill>
              </a:rPr>
              <a:t>Purpose and management of these guidelines</a:t>
            </a:r>
            <a:endParaRPr lang="nb-NO" sz="2800" b="1" dirty="0">
              <a:solidFill>
                <a:srgbClr val="0070C0"/>
              </a:solidFill>
            </a:endParaRPr>
          </a:p>
        </p:txBody>
      </p:sp>
      <p:sp>
        <p:nvSpPr>
          <p:cNvPr id="5" name="TextBox 4">
            <a:extLst>
              <a:ext uri="{FF2B5EF4-FFF2-40B4-BE49-F238E27FC236}">
                <a16:creationId xmlns:a16="http://schemas.microsoft.com/office/drawing/2014/main" id="{59C10ABE-55F8-46C4-A576-0E76ECA518B9}"/>
              </a:ext>
            </a:extLst>
          </p:cNvPr>
          <p:cNvSpPr txBox="1"/>
          <p:nvPr/>
        </p:nvSpPr>
        <p:spPr>
          <a:xfrm>
            <a:off x="704848" y="1127892"/>
            <a:ext cx="10963275" cy="2585323"/>
          </a:xfrm>
          <a:prstGeom prst="rect">
            <a:avLst/>
          </a:prstGeom>
          <a:noFill/>
        </p:spPr>
        <p:txBody>
          <a:bodyPr wrap="square">
            <a:spAutoFit/>
          </a:bodyPr>
          <a:lstStyle/>
          <a:p>
            <a:r>
              <a:rPr lang="en-US" dirty="0"/>
              <a:t>These guidelines are used by the TBA to assist decision making, by describing the development goals of the TBA for the forthcoming [3] years. </a:t>
            </a:r>
          </a:p>
          <a:p>
            <a:endParaRPr lang="en-US" dirty="0"/>
          </a:p>
          <a:p>
            <a:r>
              <a:rPr lang="en-US" dirty="0"/>
              <a:t>The guidelines are reviewed by the TBA committee before each annual general meeting (AGM), based on the events of the previous year and communications / requests from the members. </a:t>
            </a:r>
          </a:p>
          <a:p>
            <a:endParaRPr lang="en-US" dirty="0"/>
          </a:p>
          <a:p>
            <a:r>
              <a:rPr lang="en-US" dirty="0"/>
              <a:t>Prior to each AGM the committee will draft any suggested amendments for that year and then circulate the proposed amendments for that year to the TBA members. Any proposed changes to the guidelines will then be discussed and decided by the members at the AGM. </a:t>
            </a:r>
          </a:p>
        </p:txBody>
      </p:sp>
      <p:graphicFrame>
        <p:nvGraphicFramePr>
          <p:cNvPr id="14" name="Diagram 13">
            <a:extLst>
              <a:ext uri="{FF2B5EF4-FFF2-40B4-BE49-F238E27FC236}">
                <a16:creationId xmlns:a16="http://schemas.microsoft.com/office/drawing/2014/main" id="{1B0AD1EF-5CB3-4413-99BE-851441BCE756}"/>
              </a:ext>
            </a:extLst>
          </p:cNvPr>
          <p:cNvGraphicFramePr/>
          <p:nvPr>
            <p:extLst>
              <p:ext uri="{D42A27DB-BD31-4B8C-83A1-F6EECF244321}">
                <p14:modId xmlns:p14="http://schemas.microsoft.com/office/powerpoint/2010/main" val="4161903044"/>
              </p:ext>
            </p:extLst>
          </p:nvPr>
        </p:nvGraphicFramePr>
        <p:xfrm>
          <a:off x="933449" y="3885836"/>
          <a:ext cx="10506075" cy="2804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2A3746A-D0FD-4586-89FA-9700DA61DF8E}"/>
              </a:ext>
            </a:extLst>
          </p:cNvPr>
          <p:cNvSpPr txBox="1"/>
          <p:nvPr/>
        </p:nvSpPr>
        <p:spPr>
          <a:xfrm>
            <a:off x="752476" y="3885836"/>
            <a:ext cx="2664823" cy="369332"/>
          </a:xfrm>
          <a:prstGeom prst="rect">
            <a:avLst/>
          </a:prstGeom>
          <a:noFill/>
        </p:spPr>
        <p:txBody>
          <a:bodyPr wrap="square" rtlCol="0">
            <a:spAutoFit/>
          </a:bodyPr>
          <a:lstStyle/>
          <a:p>
            <a:r>
              <a:rPr lang="en-GB" i="1" dirty="0"/>
              <a:t>Annual update process:-</a:t>
            </a:r>
            <a:endParaRPr lang="nb-NO" i="1" dirty="0"/>
          </a:p>
        </p:txBody>
      </p:sp>
    </p:spTree>
    <p:extLst>
      <p:ext uri="{BB962C8B-B14F-4D97-AF65-F5344CB8AC3E}">
        <p14:creationId xmlns:p14="http://schemas.microsoft.com/office/powerpoint/2010/main" val="3013448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val 46">
            <a:extLst>
              <a:ext uri="{FF2B5EF4-FFF2-40B4-BE49-F238E27FC236}">
                <a16:creationId xmlns:a16="http://schemas.microsoft.com/office/drawing/2014/main" id="{DCC0162E-74ED-4F6B-8FD9-D80C5E047B90}"/>
              </a:ext>
            </a:extLst>
          </p:cNvPr>
          <p:cNvSpPr/>
          <p:nvPr/>
        </p:nvSpPr>
        <p:spPr>
          <a:xfrm>
            <a:off x="803558" y="1698790"/>
            <a:ext cx="9402887" cy="5105672"/>
          </a:xfrm>
          <a:prstGeom prst="ellipse">
            <a:avLst/>
          </a:prstGeom>
          <a:noFill/>
          <a:ln w="3810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n w="38100">
                <a:solidFill>
                  <a:schemeClr val="tx1"/>
                </a:solidFill>
              </a:ln>
            </a:endParaRPr>
          </a:p>
        </p:txBody>
      </p:sp>
      <p:sp>
        <p:nvSpPr>
          <p:cNvPr id="48" name="Rectangle 47">
            <a:extLst>
              <a:ext uri="{FF2B5EF4-FFF2-40B4-BE49-F238E27FC236}">
                <a16:creationId xmlns:a16="http://schemas.microsoft.com/office/drawing/2014/main" id="{45C07F05-184E-455F-AD4F-5BFB057D3A5D}"/>
              </a:ext>
            </a:extLst>
          </p:cNvPr>
          <p:cNvSpPr/>
          <p:nvPr/>
        </p:nvSpPr>
        <p:spPr>
          <a:xfrm>
            <a:off x="9641615" y="3693093"/>
            <a:ext cx="995240" cy="8645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extBox 1">
            <a:extLst>
              <a:ext uri="{FF2B5EF4-FFF2-40B4-BE49-F238E27FC236}">
                <a16:creationId xmlns:a16="http://schemas.microsoft.com/office/drawing/2014/main" id="{1B39A50D-573E-498C-9D30-31DBD2670DF7}"/>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Which stakeholders / 3</a:t>
            </a:r>
            <a:r>
              <a:rPr lang="en-GB" sz="2800" b="1" baseline="30000" dirty="0">
                <a:solidFill>
                  <a:srgbClr val="0070C0"/>
                </a:solidFill>
              </a:rPr>
              <a:t>rd</a:t>
            </a:r>
            <a:r>
              <a:rPr lang="en-GB" sz="2800" b="1" dirty="0">
                <a:solidFill>
                  <a:srgbClr val="0070C0"/>
                </a:solidFill>
              </a:rPr>
              <a:t> parties are affected by these guidelines?</a:t>
            </a:r>
            <a:endParaRPr lang="nb-NO" sz="2800" b="1" dirty="0">
              <a:solidFill>
                <a:srgbClr val="0070C0"/>
              </a:solidFill>
            </a:endParaRPr>
          </a:p>
        </p:txBody>
      </p:sp>
      <p:sp>
        <p:nvSpPr>
          <p:cNvPr id="3" name="TextBox 2">
            <a:extLst>
              <a:ext uri="{FF2B5EF4-FFF2-40B4-BE49-F238E27FC236}">
                <a16:creationId xmlns:a16="http://schemas.microsoft.com/office/drawing/2014/main" id="{4E55DD11-797B-43E0-9ED5-A586ACE317A7}"/>
              </a:ext>
            </a:extLst>
          </p:cNvPr>
          <p:cNvSpPr txBox="1"/>
          <p:nvPr/>
        </p:nvSpPr>
        <p:spPr>
          <a:xfrm>
            <a:off x="495300" y="962200"/>
            <a:ext cx="10963275" cy="646331"/>
          </a:xfrm>
          <a:prstGeom prst="rect">
            <a:avLst/>
          </a:prstGeom>
          <a:noFill/>
        </p:spPr>
        <p:txBody>
          <a:bodyPr wrap="square">
            <a:spAutoFit/>
          </a:bodyPr>
          <a:lstStyle/>
          <a:p>
            <a:r>
              <a:rPr lang="en-US" dirty="0"/>
              <a:t>The TBA </a:t>
            </a:r>
            <a:r>
              <a:rPr lang="en-US" dirty="0" err="1"/>
              <a:t>recognises</a:t>
            </a:r>
            <a:r>
              <a:rPr lang="en-US" dirty="0"/>
              <a:t> that these development guidelines affect the stakeholders and 3</a:t>
            </a:r>
            <a:r>
              <a:rPr lang="en-US" baseline="30000" dirty="0"/>
              <a:t>rd</a:t>
            </a:r>
            <a:r>
              <a:rPr lang="en-US" dirty="0"/>
              <a:t> parties shown below, and will consider each of these elements when amending them.  </a:t>
            </a:r>
          </a:p>
        </p:txBody>
      </p:sp>
      <p:grpSp>
        <p:nvGrpSpPr>
          <p:cNvPr id="41" name="Group 40">
            <a:extLst>
              <a:ext uri="{FF2B5EF4-FFF2-40B4-BE49-F238E27FC236}">
                <a16:creationId xmlns:a16="http://schemas.microsoft.com/office/drawing/2014/main" id="{D185F5A8-5D8B-4F2F-B79F-388EB6813775}"/>
              </a:ext>
            </a:extLst>
          </p:cNvPr>
          <p:cNvGrpSpPr/>
          <p:nvPr/>
        </p:nvGrpSpPr>
        <p:grpSpPr>
          <a:xfrm>
            <a:off x="1231155" y="1794768"/>
            <a:ext cx="8418193" cy="4911635"/>
            <a:chOff x="1152661" y="1802674"/>
            <a:chExt cx="8418193" cy="4911635"/>
          </a:xfrm>
        </p:grpSpPr>
        <p:sp>
          <p:nvSpPr>
            <p:cNvPr id="40" name="Oval 39">
              <a:extLst>
                <a:ext uri="{FF2B5EF4-FFF2-40B4-BE49-F238E27FC236}">
                  <a16:creationId xmlns:a16="http://schemas.microsoft.com/office/drawing/2014/main" id="{E85C7BEB-83FC-40BE-B077-062F7E7D5A91}"/>
                </a:ext>
              </a:extLst>
            </p:cNvPr>
            <p:cNvSpPr/>
            <p:nvPr/>
          </p:nvSpPr>
          <p:spPr>
            <a:xfrm>
              <a:off x="1152661" y="1802674"/>
              <a:ext cx="8418193" cy="4911635"/>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 name="Oval 4">
              <a:extLst>
                <a:ext uri="{FF2B5EF4-FFF2-40B4-BE49-F238E27FC236}">
                  <a16:creationId xmlns:a16="http://schemas.microsoft.com/office/drawing/2014/main" id="{9DB9BCD1-FEBD-4F69-A23E-AE0EDFE6BB1C}"/>
                </a:ext>
              </a:extLst>
            </p:cNvPr>
            <p:cNvSpPr/>
            <p:nvPr/>
          </p:nvSpPr>
          <p:spPr>
            <a:xfrm>
              <a:off x="4449535" y="3578133"/>
              <a:ext cx="1698172" cy="1471749"/>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i="1" dirty="0"/>
            </a:p>
          </p:txBody>
        </p:sp>
        <p:sp>
          <p:nvSpPr>
            <p:cNvPr id="4" name="TextBox 3">
              <a:extLst>
                <a:ext uri="{FF2B5EF4-FFF2-40B4-BE49-F238E27FC236}">
                  <a16:creationId xmlns:a16="http://schemas.microsoft.com/office/drawing/2014/main" id="{50A476C2-C3F7-4615-95B3-8CCE0F1B9903}"/>
                </a:ext>
              </a:extLst>
            </p:cNvPr>
            <p:cNvSpPr txBox="1"/>
            <p:nvPr/>
          </p:nvSpPr>
          <p:spPr>
            <a:xfrm>
              <a:off x="4625765" y="3872650"/>
              <a:ext cx="1358537" cy="830997"/>
            </a:xfrm>
            <a:prstGeom prst="rect">
              <a:avLst/>
            </a:prstGeom>
            <a:noFill/>
          </p:spPr>
          <p:txBody>
            <a:bodyPr wrap="square" rtlCol="0">
              <a:spAutoFit/>
            </a:bodyPr>
            <a:lstStyle/>
            <a:p>
              <a:pPr algn="ctr"/>
              <a:r>
                <a:rPr lang="en-GB" sz="1600" i="1" dirty="0"/>
                <a:t>TBA development guidelines</a:t>
              </a:r>
              <a:endParaRPr lang="nb-NO" sz="1600" i="1" dirty="0"/>
            </a:p>
          </p:txBody>
        </p:sp>
      </p:grpSp>
      <p:grpSp>
        <p:nvGrpSpPr>
          <p:cNvPr id="26" name="Group 25">
            <a:extLst>
              <a:ext uri="{FF2B5EF4-FFF2-40B4-BE49-F238E27FC236}">
                <a16:creationId xmlns:a16="http://schemas.microsoft.com/office/drawing/2014/main" id="{81313CF7-326E-4EB0-9473-DC2A8E2DDEDB}"/>
              </a:ext>
            </a:extLst>
          </p:cNvPr>
          <p:cNvGrpSpPr/>
          <p:nvPr/>
        </p:nvGrpSpPr>
        <p:grpSpPr>
          <a:xfrm>
            <a:off x="5314549" y="2150638"/>
            <a:ext cx="2310864" cy="914400"/>
            <a:chOff x="5690507" y="2314747"/>
            <a:chExt cx="2310864" cy="914400"/>
          </a:xfrm>
        </p:grpSpPr>
        <p:pic>
          <p:nvPicPr>
            <p:cNvPr id="23" name="Graphic 22" descr="Anchor outline">
              <a:extLst>
                <a:ext uri="{FF2B5EF4-FFF2-40B4-BE49-F238E27FC236}">
                  <a16:creationId xmlns:a16="http://schemas.microsoft.com/office/drawing/2014/main" id="{34BCABDC-9CFC-469D-8A61-F32F1D8E712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90507" y="2314747"/>
              <a:ext cx="914400" cy="914400"/>
            </a:xfrm>
            <a:prstGeom prst="rect">
              <a:avLst/>
            </a:prstGeom>
          </p:spPr>
        </p:pic>
        <p:sp>
          <p:nvSpPr>
            <p:cNvPr id="24" name="TextBox 23">
              <a:extLst>
                <a:ext uri="{FF2B5EF4-FFF2-40B4-BE49-F238E27FC236}">
                  <a16:creationId xmlns:a16="http://schemas.microsoft.com/office/drawing/2014/main" id="{3E7D4A01-2B0B-4180-AA6D-D322DE4154EB}"/>
                </a:ext>
              </a:extLst>
            </p:cNvPr>
            <p:cNvSpPr txBox="1"/>
            <p:nvPr/>
          </p:nvSpPr>
          <p:spPr>
            <a:xfrm>
              <a:off x="6420223" y="2396118"/>
              <a:ext cx="1581148" cy="646331"/>
            </a:xfrm>
            <a:prstGeom prst="rect">
              <a:avLst/>
            </a:prstGeom>
            <a:noFill/>
          </p:spPr>
          <p:txBody>
            <a:bodyPr wrap="square" rtlCol="0">
              <a:spAutoFit/>
            </a:bodyPr>
            <a:lstStyle/>
            <a:p>
              <a:r>
                <a:rPr lang="en-GB" dirty="0"/>
                <a:t>Mooring holders</a:t>
              </a:r>
              <a:endParaRPr lang="nb-NO" dirty="0"/>
            </a:p>
          </p:txBody>
        </p:sp>
      </p:grpSp>
      <p:grpSp>
        <p:nvGrpSpPr>
          <p:cNvPr id="27" name="Group 26">
            <a:extLst>
              <a:ext uri="{FF2B5EF4-FFF2-40B4-BE49-F238E27FC236}">
                <a16:creationId xmlns:a16="http://schemas.microsoft.com/office/drawing/2014/main" id="{95DBE62D-6EC7-4A88-A7AE-5870A4FF1B4F}"/>
              </a:ext>
            </a:extLst>
          </p:cNvPr>
          <p:cNvGrpSpPr/>
          <p:nvPr/>
        </p:nvGrpSpPr>
        <p:grpSpPr>
          <a:xfrm>
            <a:off x="1731375" y="4480740"/>
            <a:ext cx="2250618" cy="914400"/>
            <a:chOff x="3422468" y="2135629"/>
            <a:chExt cx="2250618" cy="914400"/>
          </a:xfrm>
        </p:grpSpPr>
        <p:pic>
          <p:nvPicPr>
            <p:cNvPr id="13" name="Graphic 12" descr="Sailboat outline">
              <a:extLst>
                <a:ext uri="{FF2B5EF4-FFF2-40B4-BE49-F238E27FC236}">
                  <a16:creationId xmlns:a16="http://schemas.microsoft.com/office/drawing/2014/main" id="{5A988801-B198-41FC-8794-3074484E07B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22468" y="2135629"/>
              <a:ext cx="914400" cy="914400"/>
            </a:xfrm>
            <a:prstGeom prst="rect">
              <a:avLst/>
            </a:prstGeom>
          </p:spPr>
        </p:pic>
        <p:sp>
          <p:nvSpPr>
            <p:cNvPr id="25" name="TextBox 24">
              <a:extLst>
                <a:ext uri="{FF2B5EF4-FFF2-40B4-BE49-F238E27FC236}">
                  <a16:creationId xmlns:a16="http://schemas.microsoft.com/office/drawing/2014/main" id="{FDED9B72-4AD5-4FAD-B6EE-74EFE23A0291}"/>
                </a:ext>
              </a:extLst>
            </p:cNvPr>
            <p:cNvSpPr txBox="1"/>
            <p:nvPr/>
          </p:nvSpPr>
          <p:spPr>
            <a:xfrm>
              <a:off x="4297951" y="2408163"/>
              <a:ext cx="1375135" cy="369332"/>
            </a:xfrm>
            <a:prstGeom prst="rect">
              <a:avLst/>
            </a:prstGeom>
            <a:noFill/>
          </p:spPr>
          <p:txBody>
            <a:bodyPr wrap="square" rtlCol="0">
              <a:spAutoFit/>
            </a:bodyPr>
            <a:lstStyle/>
            <a:p>
              <a:r>
                <a:rPr lang="en-GB" dirty="0"/>
                <a:t>Visitors</a:t>
              </a:r>
              <a:endParaRPr lang="nb-NO" dirty="0"/>
            </a:p>
          </p:txBody>
        </p:sp>
      </p:grpSp>
      <p:grpSp>
        <p:nvGrpSpPr>
          <p:cNvPr id="34" name="Group 33">
            <a:extLst>
              <a:ext uri="{FF2B5EF4-FFF2-40B4-BE49-F238E27FC236}">
                <a16:creationId xmlns:a16="http://schemas.microsoft.com/office/drawing/2014/main" id="{08C0381A-B4D9-448F-92F3-9915B7308F88}"/>
              </a:ext>
            </a:extLst>
          </p:cNvPr>
          <p:cNvGrpSpPr/>
          <p:nvPr/>
        </p:nvGrpSpPr>
        <p:grpSpPr>
          <a:xfrm>
            <a:off x="2154851" y="2407341"/>
            <a:ext cx="2495548" cy="914400"/>
            <a:chOff x="7114628" y="3365972"/>
            <a:chExt cx="2495548" cy="914400"/>
          </a:xfrm>
        </p:grpSpPr>
        <p:pic>
          <p:nvPicPr>
            <p:cNvPr id="7" name="Graphic 6" descr="House outline">
              <a:extLst>
                <a:ext uri="{FF2B5EF4-FFF2-40B4-BE49-F238E27FC236}">
                  <a16:creationId xmlns:a16="http://schemas.microsoft.com/office/drawing/2014/main" id="{A4E73F7A-E9BB-4DD0-B21F-A833C3784A6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14628" y="3365972"/>
              <a:ext cx="914400" cy="914400"/>
            </a:xfrm>
            <a:prstGeom prst="rect">
              <a:avLst/>
            </a:prstGeom>
          </p:spPr>
        </p:pic>
        <p:sp>
          <p:nvSpPr>
            <p:cNvPr id="28" name="TextBox 27">
              <a:extLst>
                <a:ext uri="{FF2B5EF4-FFF2-40B4-BE49-F238E27FC236}">
                  <a16:creationId xmlns:a16="http://schemas.microsoft.com/office/drawing/2014/main" id="{9F3BE286-C01A-4CC0-B123-68641184C06C}"/>
                </a:ext>
              </a:extLst>
            </p:cNvPr>
            <p:cNvSpPr txBox="1"/>
            <p:nvPr/>
          </p:nvSpPr>
          <p:spPr>
            <a:xfrm>
              <a:off x="8029028" y="3686347"/>
              <a:ext cx="1581148" cy="369332"/>
            </a:xfrm>
            <a:prstGeom prst="rect">
              <a:avLst/>
            </a:prstGeom>
            <a:noFill/>
          </p:spPr>
          <p:txBody>
            <a:bodyPr wrap="square" rtlCol="0">
              <a:spAutoFit/>
            </a:bodyPr>
            <a:lstStyle/>
            <a:p>
              <a:r>
                <a:rPr lang="en-GB" dirty="0"/>
                <a:t>Residents</a:t>
              </a:r>
              <a:endParaRPr lang="nb-NO" dirty="0"/>
            </a:p>
          </p:txBody>
        </p:sp>
      </p:grpSp>
      <p:grpSp>
        <p:nvGrpSpPr>
          <p:cNvPr id="35" name="Group 34">
            <a:extLst>
              <a:ext uri="{FF2B5EF4-FFF2-40B4-BE49-F238E27FC236}">
                <a16:creationId xmlns:a16="http://schemas.microsoft.com/office/drawing/2014/main" id="{975B1AD2-CE66-4DF8-B9DB-58D72CC4B1C7}"/>
              </a:ext>
            </a:extLst>
          </p:cNvPr>
          <p:cNvGrpSpPr/>
          <p:nvPr/>
        </p:nvGrpSpPr>
        <p:grpSpPr>
          <a:xfrm>
            <a:off x="7059390" y="4561472"/>
            <a:ext cx="2495002" cy="914400"/>
            <a:chOff x="7905748" y="4600747"/>
            <a:chExt cx="2495002" cy="914400"/>
          </a:xfrm>
        </p:grpSpPr>
        <p:pic>
          <p:nvPicPr>
            <p:cNvPr id="9" name="Graphic 8" descr="Kayak outline">
              <a:extLst>
                <a:ext uri="{FF2B5EF4-FFF2-40B4-BE49-F238E27FC236}">
                  <a16:creationId xmlns:a16="http://schemas.microsoft.com/office/drawing/2014/main" id="{E5F72B31-04AB-4920-BF6A-7CBF53B1DA8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05748" y="4600747"/>
              <a:ext cx="914400" cy="914400"/>
            </a:xfrm>
            <a:prstGeom prst="rect">
              <a:avLst/>
            </a:prstGeom>
          </p:spPr>
        </p:pic>
        <p:sp>
          <p:nvSpPr>
            <p:cNvPr id="29" name="TextBox 28">
              <a:extLst>
                <a:ext uri="{FF2B5EF4-FFF2-40B4-BE49-F238E27FC236}">
                  <a16:creationId xmlns:a16="http://schemas.microsoft.com/office/drawing/2014/main" id="{97C2DF35-B41D-44C7-8E29-471CAEAED389}"/>
                </a:ext>
              </a:extLst>
            </p:cNvPr>
            <p:cNvSpPr txBox="1"/>
            <p:nvPr/>
          </p:nvSpPr>
          <p:spPr>
            <a:xfrm>
              <a:off x="8819602" y="4873281"/>
              <a:ext cx="1581148" cy="369332"/>
            </a:xfrm>
            <a:prstGeom prst="rect">
              <a:avLst/>
            </a:prstGeom>
            <a:noFill/>
          </p:spPr>
          <p:txBody>
            <a:bodyPr wrap="square" rtlCol="0">
              <a:spAutoFit/>
            </a:bodyPr>
            <a:lstStyle/>
            <a:p>
              <a:r>
                <a:rPr lang="en-GB" dirty="0"/>
                <a:t>Paddlers</a:t>
              </a:r>
              <a:endParaRPr lang="nb-NO" dirty="0"/>
            </a:p>
          </p:txBody>
        </p:sp>
      </p:grpSp>
      <p:grpSp>
        <p:nvGrpSpPr>
          <p:cNvPr id="36" name="Group 35">
            <a:extLst>
              <a:ext uri="{FF2B5EF4-FFF2-40B4-BE49-F238E27FC236}">
                <a16:creationId xmlns:a16="http://schemas.microsoft.com/office/drawing/2014/main" id="{889F8707-9BAA-435F-8546-797B28E3294E}"/>
              </a:ext>
            </a:extLst>
          </p:cNvPr>
          <p:cNvGrpSpPr/>
          <p:nvPr/>
        </p:nvGrpSpPr>
        <p:grpSpPr>
          <a:xfrm>
            <a:off x="1731375" y="3336186"/>
            <a:ext cx="2456631" cy="914400"/>
            <a:chOff x="6350997" y="5515147"/>
            <a:chExt cx="2456631" cy="914400"/>
          </a:xfrm>
        </p:grpSpPr>
        <p:pic>
          <p:nvPicPr>
            <p:cNvPr id="11" name="Graphic 10" descr="Store outline">
              <a:extLst>
                <a:ext uri="{FF2B5EF4-FFF2-40B4-BE49-F238E27FC236}">
                  <a16:creationId xmlns:a16="http://schemas.microsoft.com/office/drawing/2014/main" id="{F7758554-B991-4B26-ACFA-6FC6BBFC911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50997" y="5515147"/>
              <a:ext cx="914400" cy="914400"/>
            </a:xfrm>
            <a:prstGeom prst="rect">
              <a:avLst/>
            </a:prstGeom>
          </p:spPr>
        </p:pic>
        <p:sp>
          <p:nvSpPr>
            <p:cNvPr id="30" name="TextBox 29">
              <a:extLst>
                <a:ext uri="{FF2B5EF4-FFF2-40B4-BE49-F238E27FC236}">
                  <a16:creationId xmlns:a16="http://schemas.microsoft.com/office/drawing/2014/main" id="{D7BC5742-6878-478F-A2A4-A2D8BE635F5C}"/>
                </a:ext>
              </a:extLst>
            </p:cNvPr>
            <p:cNvSpPr txBox="1"/>
            <p:nvPr/>
          </p:nvSpPr>
          <p:spPr>
            <a:xfrm>
              <a:off x="7226480" y="5641959"/>
              <a:ext cx="1581148" cy="646331"/>
            </a:xfrm>
            <a:prstGeom prst="rect">
              <a:avLst/>
            </a:prstGeom>
            <a:noFill/>
          </p:spPr>
          <p:txBody>
            <a:bodyPr wrap="square" rtlCol="0">
              <a:spAutoFit/>
            </a:bodyPr>
            <a:lstStyle/>
            <a:p>
              <a:r>
                <a:rPr lang="en-GB" dirty="0"/>
                <a:t>Local businesses</a:t>
              </a:r>
              <a:endParaRPr lang="nb-NO" dirty="0"/>
            </a:p>
          </p:txBody>
        </p:sp>
      </p:grpSp>
      <p:grpSp>
        <p:nvGrpSpPr>
          <p:cNvPr id="37" name="Group 36">
            <a:extLst>
              <a:ext uri="{FF2B5EF4-FFF2-40B4-BE49-F238E27FC236}">
                <a16:creationId xmlns:a16="http://schemas.microsoft.com/office/drawing/2014/main" id="{01853995-4FBE-434B-8929-142B48376E6E}"/>
              </a:ext>
            </a:extLst>
          </p:cNvPr>
          <p:cNvGrpSpPr/>
          <p:nvPr/>
        </p:nvGrpSpPr>
        <p:grpSpPr>
          <a:xfrm>
            <a:off x="5328559" y="5569688"/>
            <a:ext cx="2495548" cy="914400"/>
            <a:chOff x="3422468" y="5408477"/>
            <a:chExt cx="2495548" cy="914400"/>
          </a:xfrm>
        </p:grpSpPr>
        <p:pic>
          <p:nvPicPr>
            <p:cNvPr id="19" name="Graphic 18" descr="Swimming outline">
              <a:extLst>
                <a:ext uri="{FF2B5EF4-FFF2-40B4-BE49-F238E27FC236}">
                  <a16:creationId xmlns:a16="http://schemas.microsoft.com/office/drawing/2014/main" id="{823610CE-FB27-4A34-8C3B-20143267C2C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422468" y="5408477"/>
              <a:ext cx="914400" cy="914400"/>
            </a:xfrm>
            <a:prstGeom prst="rect">
              <a:avLst/>
            </a:prstGeom>
          </p:spPr>
        </p:pic>
        <p:sp>
          <p:nvSpPr>
            <p:cNvPr id="31" name="TextBox 30">
              <a:extLst>
                <a:ext uri="{FF2B5EF4-FFF2-40B4-BE49-F238E27FC236}">
                  <a16:creationId xmlns:a16="http://schemas.microsoft.com/office/drawing/2014/main" id="{F7C3E3EB-8D79-4BD5-8873-CD9A722DADE5}"/>
                </a:ext>
              </a:extLst>
            </p:cNvPr>
            <p:cNvSpPr txBox="1"/>
            <p:nvPr/>
          </p:nvSpPr>
          <p:spPr>
            <a:xfrm>
              <a:off x="4336868" y="5587595"/>
              <a:ext cx="1581148" cy="369332"/>
            </a:xfrm>
            <a:prstGeom prst="rect">
              <a:avLst/>
            </a:prstGeom>
            <a:noFill/>
          </p:spPr>
          <p:txBody>
            <a:bodyPr wrap="square" rtlCol="0">
              <a:spAutoFit/>
            </a:bodyPr>
            <a:lstStyle/>
            <a:p>
              <a:r>
                <a:rPr lang="en-GB" dirty="0"/>
                <a:t>Swimmers</a:t>
              </a:r>
              <a:endParaRPr lang="nb-NO" dirty="0"/>
            </a:p>
          </p:txBody>
        </p:sp>
      </p:grpSp>
      <p:grpSp>
        <p:nvGrpSpPr>
          <p:cNvPr id="38" name="Group 37">
            <a:extLst>
              <a:ext uri="{FF2B5EF4-FFF2-40B4-BE49-F238E27FC236}">
                <a16:creationId xmlns:a16="http://schemas.microsoft.com/office/drawing/2014/main" id="{0C693070-D93C-43FB-9F97-0FA0841D889E}"/>
              </a:ext>
            </a:extLst>
          </p:cNvPr>
          <p:cNvGrpSpPr/>
          <p:nvPr/>
        </p:nvGrpSpPr>
        <p:grpSpPr>
          <a:xfrm>
            <a:off x="3089830" y="5440269"/>
            <a:ext cx="2440988" cy="914400"/>
            <a:chOff x="2308043" y="4416081"/>
            <a:chExt cx="2440988" cy="914400"/>
          </a:xfrm>
        </p:grpSpPr>
        <p:pic>
          <p:nvPicPr>
            <p:cNvPr id="17" name="Graphic 16" descr="Scuba diving outline">
              <a:extLst>
                <a:ext uri="{FF2B5EF4-FFF2-40B4-BE49-F238E27FC236}">
                  <a16:creationId xmlns:a16="http://schemas.microsoft.com/office/drawing/2014/main" id="{194EF5D1-1970-49CA-9299-3CE248B5D0AB}"/>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308043" y="4416081"/>
              <a:ext cx="914400" cy="914400"/>
            </a:xfrm>
            <a:prstGeom prst="rect">
              <a:avLst/>
            </a:prstGeom>
          </p:spPr>
        </p:pic>
        <p:sp>
          <p:nvSpPr>
            <p:cNvPr id="32" name="TextBox 31">
              <a:extLst>
                <a:ext uri="{FF2B5EF4-FFF2-40B4-BE49-F238E27FC236}">
                  <a16:creationId xmlns:a16="http://schemas.microsoft.com/office/drawing/2014/main" id="{D71D5AAC-41AA-4A3C-B51B-B3F8CCCB4C3B}"/>
                </a:ext>
              </a:extLst>
            </p:cNvPr>
            <p:cNvSpPr txBox="1"/>
            <p:nvPr/>
          </p:nvSpPr>
          <p:spPr>
            <a:xfrm>
              <a:off x="3167883" y="4714001"/>
              <a:ext cx="1581148" cy="369332"/>
            </a:xfrm>
            <a:prstGeom prst="rect">
              <a:avLst/>
            </a:prstGeom>
            <a:noFill/>
          </p:spPr>
          <p:txBody>
            <a:bodyPr wrap="square" rtlCol="0">
              <a:spAutoFit/>
            </a:bodyPr>
            <a:lstStyle/>
            <a:p>
              <a:r>
                <a:rPr lang="en-GB" dirty="0"/>
                <a:t>Divers</a:t>
              </a:r>
              <a:endParaRPr lang="nb-NO" dirty="0"/>
            </a:p>
          </p:txBody>
        </p:sp>
      </p:grpSp>
      <p:grpSp>
        <p:nvGrpSpPr>
          <p:cNvPr id="39" name="Group 38">
            <a:extLst>
              <a:ext uri="{FF2B5EF4-FFF2-40B4-BE49-F238E27FC236}">
                <a16:creationId xmlns:a16="http://schemas.microsoft.com/office/drawing/2014/main" id="{B15611C0-0E32-489F-BA96-2C42F413151E}"/>
              </a:ext>
            </a:extLst>
          </p:cNvPr>
          <p:cNvGrpSpPr/>
          <p:nvPr/>
        </p:nvGrpSpPr>
        <p:grpSpPr>
          <a:xfrm>
            <a:off x="6938825" y="3173536"/>
            <a:ext cx="2465071" cy="914400"/>
            <a:chOff x="2178230" y="3141279"/>
            <a:chExt cx="2465071" cy="914400"/>
          </a:xfrm>
        </p:grpSpPr>
        <p:pic>
          <p:nvPicPr>
            <p:cNvPr id="15" name="Graphic 14" descr="Tug boat outline">
              <a:extLst>
                <a:ext uri="{FF2B5EF4-FFF2-40B4-BE49-F238E27FC236}">
                  <a16:creationId xmlns:a16="http://schemas.microsoft.com/office/drawing/2014/main" id="{16246076-1F3D-47C5-8AC9-F31E2D19E95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178230" y="3141279"/>
              <a:ext cx="914400" cy="914400"/>
            </a:xfrm>
            <a:prstGeom prst="rect">
              <a:avLst/>
            </a:prstGeom>
          </p:spPr>
        </p:pic>
        <p:sp>
          <p:nvSpPr>
            <p:cNvPr id="33" name="TextBox 32">
              <a:extLst>
                <a:ext uri="{FF2B5EF4-FFF2-40B4-BE49-F238E27FC236}">
                  <a16:creationId xmlns:a16="http://schemas.microsoft.com/office/drawing/2014/main" id="{87435ED3-CB58-40C2-83A6-F75B3CA40905}"/>
                </a:ext>
              </a:extLst>
            </p:cNvPr>
            <p:cNvSpPr txBox="1"/>
            <p:nvPr/>
          </p:nvSpPr>
          <p:spPr>
            <a:xfrm>
              <a:off x="3062153" y="3393655"/>
              <a:ext cx="1581148" cy="646331"/>
            </a:xfrm>
            <a:prstGeom prst="rect">
              <a:avLst/>
            </a:prstGeom>
            <a:noFill/>
          </p:spPr>
          <p:txBody>
            <a:bodyPr wrap="square" rtlCol="0">
              <a:spAutoFit/>
            </a:bodyPr>
            <a:lstStyle/>
            <a:p>
              <a:r>
                <a:rPr lang="en-GB" dirty="0"/>
                <a:t>Commercial operators</a:t>
              </a:r>
              <a:endParaRPr lang="nb-NO" dirty="0"/>
            </a:p>
          </p:txBody>
        </p:sp>
      </p:grpSp>
      <p:sp>
        <p:nvSpPr>
          <p:cNvPr id="42" name="TextBox 41">
            <a:extLst>
              <a:ext uri="{FF2B5EF4-FFF2-40B4-BE49-F238E27FC236}">
                <a16:creationId xmlns:a16="http://schemas.microsoft.com/office/drawing/2014/main" id="{E8B1C8D9-8053-447D-81CF-971382211ED4}"/>
              </a:ext>
            </a:extLst>
          </p:cNvPr>
          <p:cNvSpPr txBox="1"/>
          <p:nvPr/>
        </p:nvSpPr>
        <p:spPr>
          <a:xfrm>
            <a:off x="10592885" y="3827127"/>
            <a:ext cx="1581148" cy="646331"/>
          </a:xfrm>
          <a:prstGeom prst="rect">
            <a:avLst/>
          </a:prstGeom>
          <a:noFill/>
        </p:spPr>
        <p:txBody>
          <a:bodyPr wrap="square" rtlCol="0">
            <a:spAutoFit/>
          </a:bodyPr>
          <a:lstStyle/>
          <a:p>
            <a:r>
              <a:rPr lang="en-GB" dirty="0"/>
              <a:t>Effect on the environment</a:t>
            </a:r>
            <a:endParaRPr lang="nb-NO" dirty="0"/>
          </a:p>
        </p:txBody>
      </p:sp>
      <p:pic>
        <p:nvPicPr>
          <p:cNvPr id="21" name="Graphic 20" descr="Sustainability outline">
            <a:extLst>
              <a:ext uri="{FF2B5EF4-FFF2-40B4-BE49-F238E27FC236}">
                <a16:creationId xmlns:a16="http://schemas.microsoft.com/office/drawing/2014/main" id="{FDEF13FE-8973-4B15-B601-4DB9F9842F5A}"/>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641615" y="3693093"/>
            <a:ext cx="914400" cy="914400"/>
          </a:xfrm>
          <a:prstGeom prst="rect">
            <a:avLst/>
          </a:prstGeom>
        </p:spPr>
      </p:pic>
      <p:pic>
        <p:nvPicPr>
          <p:cNvPr id="8" name="Graphic 7" descr="Mountains outline">
            <a:extLst>
              <a:ext uri="{FF2B5EF4-FFF2-40B4-BE49-F238E27FC236}">
                <a16:creationId xmlns:a16="http://schemas.microsoft.com/office/drawing/2014/main" id="{B690C717-C120-213C-A014-10E7EDD175FD}"/>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946885" y="2757694"/>
            <a:ext cx="914400" cy="914400"/>
          </a:xfrm>
          <a:prstGeom prst="rect">
            <a:avLst/>
          </a:prstGeom>
        </p:spPr>
      </p:pic>
      <p:sp>
        <p:nvSpPr>
          <p:cNvPr id="10" name="TextBox 9">
            <a:extLst>
              <a:ext uri="{FF2B5EF4-FFF2-40B4-BE49-F238E27FC236}">
                <a16:creationId xmlns:a16="http://schemas.microsoft.com/office/drawing/2014/main" id="{83E9B13D-403E-6BF5-74EB-40846DF509BF}"/>
              </a:ext>
            </a:extLst>
          </p:cNvPr>
          <p:cNvSpPr txBox="1"/>
          <p:nvPr/>
        </p:nvSpPr>
        <p:spPr>
          <a:xfrm>
            <a:off x="3476805" y="2097712"/>
            <a:ext cx="2073070" cy="646331"/>
          </a:xfrm>
          <a:prstGeom prst="rect">
            <a:avLst/>
          </a:prstGeom>
          <a:noFill/>
        </p:spPr>
        <p:txBody>
          <a:bodyPr wrap="square" rtlCol="0">
            <a:spAutoFit/>
          </a:bodyPr>
          <a:lstStyle/>
          <a:p>
            <a:r>
              <a:rPr lang="en-GB" dirty="0"/>
              <a:t>                  Highland     	Rewilding </a:t>
            </a:r>
          </a:p>
        </p:txBody>
      </p:sp>
    </p:spTree>
    <p:extLst>
      <p:ext uri="{BB962C8B-B14F-4D97-AF65-F5344CB8AC3E}">
        <p14:creationId xmlns:p14="http://schemas.microsoft.com/office/powerpoint/2010/main" val="3472689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15B865-8653-4265-9FFF-C8B3E438DD5B}"/>
              </a:ext>
            </a:extLst>
          </p:cNvPr>
          <p:cNvSpPr txBox="1"/>
          <p:nvPr/>
        </p:nvSpPr>
        <p:spPr>
          <a:xfrm>
            <a:off x="1617889" y="2474893"/>
            <a:ext cx="8734425" cy="954107"/>
          </a:xfrm>
          <a:prstGeom prst="rect">
            <a:avLst/>
          </a:prstGeom>
          <a:noFill/>
        </p:spPr>
        <p:txBody>
          <a:bodyPr wrap="square" rtlCol="0">
            <a:spAutoFit/>
          </a:bodyPr>
          <a:lstStyle/>
          <a:p>
            <a:pPr algn="ctr"/>
            <a:r>
              <a:rPr lang="en-GB" sz="2800" b="1" dirty="0">
                <a:solidFill>
                  <a:srgbClr val="0070C0"/>
                </a:solidFill>
              </a:rPr>
              <a:t>Development guidelines for the period </a:t>
            </a:r>
          </a:p>
          <a:p>
            <a:pPr algn="ctr"/>
            <a:r>
              <a:rPr lang="en-GB" sz="2800" b="1" dirty="0">
                <a:solidFill>
                  <a:srgbClr val="0070C0"/>
                </a:solidFill>
              </a:rPr>
              <a:t>[Jan 2022 – Dec 2025]</a:t>
            </a:r>
            <a:endParaRPr lang="nb-NO" sz="2800" b="1" dirty="0">
              <a:solidFill>
                <a:srgbClr val="0070C0"/>
              </a:solidFill>
            </a:endParaRPr>
          </a:p>
        </p:txBody>
      </p:sp>
    </p:spTree>
    <p:extLst>
      <p:ext uri="{BB962C8B-B14F-4D97-AF65-F5344CB8AC3E}">
        <p14:creationId xmlns:p14="http://schemas.microsoft.com/office/powerpoint/2010/main" val="3690615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59A0A55-D071-4345-ACBD-E4F922A4F5D3}"/>
              </a:ext>
            </a:extLst>
          </p:cNvPr>
          <p:cNvGraphicFramePr>
            <a:graphicFrameLocks noGrp="1"/>
          </p:cNvGraphicFramePr>
          <p:nvPr>
            <p:extLst>
              <p:ext uri="{D42A27DB-BD31-4B8C-83A1-F6EECF244321}">
                <p14:modId xmlns:p14="http://schemas.microsoft.com/office/powerpoint/2010/main" val="2456927410"/>
              </p:ext>
            </p:extLst>
          </p:nvPr>
        </p:nvGraphicFramePr>
        <p:xfrm>
          <a:off x="838200" y="952501"/>
          <a:ext cx="10961915" cy="5128646"/>
        </p:xfrm>
        <a:graphic>
          <a:graphicData uri="http://schemas.openxmlformats.org/drawingml/2006/table">
            <a:tbl>
              <a:tblPr firstCol="1" bandRow="1">
                <a:tableStyleId>{5C22544A-7EE6-4342-B048-85BDC9FD1C3A}</a:tableStyleId>
              </a:tblPr>
              <a:tblGrid>
                <a:gridCol w="2703269">
                  <a:extLst>
                    <a:ext uri="{9D8B030D-6E8A-4147-A177-3AD203B41FA5}">
                      <a16:colId xmlns:a16="http://schemas.microsoft.com/office/drawing/2014/main" val="3348513127"/>
                    </a:ext>
                  </a:extLst>
                </a:gridCol>
                <a:gridCol w="8258646">
                  <a:extLst>
                    <a:ext uri="{9D8B030D-6E8A-4147-A177-3AD203B41FA5}">
                      <a16:colId xmlns:a16="http://schemas.microsoft.com/office/drawing/2014/main" val="982565093"/>
                    </a:ext>
                  </a:extLst>
                </a:gridCol>
              </a:tblGrid>
              <a:tr h="1061379">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b="0" dirty="0">
                          <a:solidFill>
                            <a:schemeClr val="tx1"/>
                          </a:solidFill>
                        </a:rPr>
                        <a:t>The TBA registered as a Private Company Limited by Guarantee in December 2021.  Tayvallich Bay Association Limited.</a:t>
                      </a:r>
                    </a:p>
                    <a:p>
                      <a:pPr marL="285750" indent="-285750">
                        <a:buFont typeface="Arial" panose="020B0604020202020204" pitchFamily="34" charset="0"/>
                        <a:buChar char="•"/>
                      </a:pPr>
                      <a:r>
                        <a:rPr lang="nb-NO" sz="1400" b="0" dirty="0">
                          <a:solidFill>
                            <a:schemeClr val="tx1"/>
                          </a:solidFill>
                        </a:rPr>
                        <a:t>Company House’s standard articles of assocation have been adopted</a:t>
                      </a:r>
                    </a:p>
                    <a:p>
                      <a:pPr marL="285750" indent="-285750">
                        <a:buFont typeface="Arial" panose="020B0604020202020204" pitchFamily="34" charset="0"/>
                        <a:buChar char="•"/>
                      </a:pPr>
                      <a:r>
                        <a:rPr lang="nb-NO" sz="1400" b="0" dirty="0">
                          <a:solidFill>
                            <a:schemeClr val="tx1"/>
                          </a:solidFill>
                        </a:rPr>
                        <a:t>The TBA’s Constitution and Rule remain in place</a:t>
                      </a:r>
                    </a:p>
                    <a:p>
                      <a:pPr marL="285750" indent="-285750">
                        <a:buFont typeface="Arial" panose="020B0604020202020204" pitchFamily="34" charset="0"/>
                        <a:buChar char="•"/>
                      </a:pPr>
                      <a:r>
                        <a:rPr lang="nb-NO" sz="1400" b="0" dirty="0">
                          <a:solidFill>
                            <a:schemeClr val="tx1"/>
                          </a:solidFill>
                        </a:rPr>
                        <a:t>A Chartered Accountant has been engaged to sign off annual accounts </a:t>
                      </a:r>
                    </a:p>
                    <a:p>
                      <a:pPr marL="285750" indent="-285750">
                        <a:buFont typeface="Arial" panose="020B0604020202020204" pitchFamily="34" charset="0"/>
                        <a:buChar char="•"/>
                      </a:pPr>
                      <a:r>
                        <a:rPr lang="nb-NO" sz="1400" b="0" dirty="0">
                          <a:solidFill>
                            <a:schemeClr val="tx1"/>
                          </a:solidFill>
                        </a:rPr>
                        <a:t>Committee should have a minimum of 6 and maximim of 8 members</a:t>
                      </a:r>
                    </a:p>
                    <a:p>
                      <a:pPr marL="285750" indent="-285750">
                        <a:buFont typeface="Arial" panose="020B0604020202020204" pitchFamily="34" charset="0"/>
                        <a:buChar char="•"/>
                      </a:pPr>
                      <a:endParaRPr lang="nb-NO" sz="1400" b="0" dirty="0">
                        <a:solidFill>
                          <a:srgbClr val="FF0000"/>
                        </a:solidFill>
                      </a:endParaRPr>
                    </a:p>
                    <a:p>
                      <a:pPr marL="285750" indent="-285750">
                        <a:buFont typeface="Arial" panose="020B0604020202020204" pitchFamily="34" charset="0"/>
                        <a:buChar char="•"/>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8764857"/>
                  </a:ext>
                </a:extLst>
              </a:tr>
              <a:tr h="8587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Provide members with a undated set of accounts and report annually at the AGM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0" dirty="0">
                          <a:solidFill>
                            <a:schemeClr val="tx1"/>
                          </a:solidFill>
                        </a:rPr>
                        <a:t>AGM to be held annually.  Constitution states November.  Membership have requested that it is held earlier in the year.  Not so much of an issue if the meeting can also be held via zoom.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0" dirty="0">
                          <a:solidFill>
                            <a:schemeClr val="tx1"/>
                          </a:solidFill>
                        </a:rPr>
                        <a:t>Website and database need updated.  Significant cost involved.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1344097"/>
                  </a:ext>
                </a:extLst>
              </a:tr>
              <a:tr h="1440566">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dirty="0">
                          <a:solidFill>
                            <a:schemeClr val="tx1"/>
                          </a:solidFill>
                        </a:rPr>
                        <a:t>Consider updating Consitution and Rules </a:t>
                      </a:r>
                    </a:p>
                    <a:p>
                      <a:pPr marL="285750" indent="-285750">
                        <a:buFont typeface="Arial" panose="020B0604020202020204" pitchFamily="34" charset="0"/>
                        <a:buChar char="•"/>
                      </a:pPr>
                      <a:r>
                        <a:rPr lang="nb-NO" sz="1400" dirty="0">
                          <a:solidFill>
                            <a:schemeClr val="tx1"/>
                          </a:solidFill>
                        </a:rPr>
                        <a:t>Develop new Website (identify if anyone in the membership could assist)</a:t>
                      </a:r>
                    </a:p>
                    <a:p>
                      <a:pPr marL="285750" indent="-285750">
                        <a:buFont typeface="Arial" panose="020B0604020202020204" pitchFamily="34" charset="0"/>
                        <a:buChar char="•"/>
                      </a:pPr>
                      <a:r>
                        <a:rPr lang="nb-NO" sz="1400" dirty="0">
                          <a:solidFill>
                            <a:schemeClr val="tx1"/>
                          </a:solidFill>
                        </a:rPr>
                        <a:t>Review insurance policy (complete in 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467267"/>
                  </a:ext>
                </a:extLst>
              </a:tr>
              <a:tr h="664877">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en-GB" sz="1400" dirty="0">
                        <a:solidFill>
                          <a:schemeClr val="accent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4355819"/>
                  </a:ext>
                </a:extLst>
              </a:tr>
            </a:tbl>
          </a:graphicData>
        </a:graphic>
      </p:graphicFrame>
      <p:sp>
        <p:nvSpPr>
          <p:cNvPr id="4" name="TextBox 3">
            <a:extLst>
              <a:ext uri="{FF2B5EF4-FFF2-40B4-BE49-F238E27FC236}">
                <a16:creationId xmlns:a16="http://schemas.microsoft.com/office/drawing/2014/main" id="{24736086-0D3A-44C0-A7F6-A2B65AFAF994}"/>
              </a:ext>
            </a:extLst>
          </p:cNvPr>
          <p:cNvSpPr txBox="1"/>
          <p:nvPr/>
        </p:nvSpPr>
        <p:spPr>
          <a:xfrm>
            <a:off x="495301" y="242355"/>
            <a:ext cx="11304814" cy="523220"/>
          </a:xfrm>
          <a:prstGeom prst="rect">
            <a:avLst/>
          </a:prstGeom>
          <a:noFill/>
        </p:spPr>
        <p:txBody>
          <a:bodyPr wrap="square" rtlCol="0">
            <a:spAutoFit/>
          </a:bodyPr>
          <a:lstStyle/>
          <a:p>
            <a:r>
              <a:rPr lang="en-GB" sz="2800" b="1" dirty="0">
                <a:solidFill>
                  <a:srgbClr val="0070C0"/>
                </a:solidFill>
              </a:rPr>
              <a:t>    Governance </a:t>
            </a:r>
            <a:endParaRPr lang="nb-NO" sz="2800" b="1" dirty="0">
              <a:solidFill>
                <a:srgbClr val="0070C0"/>
              </a:solidFill>
            </a:endParaRPr>
          </a:p>
        </p:txBody>
      </p:sp>
    </p:spTree>
    <p:extLst>
      <p:ext uri="{BB962C8B-B14F-4D97-AF65-F5344CB8AC3E}">
        <p14:creationId xmlns:p14="http://schemas.microsoft.com/office/powerpoint/2010/main" val="3819288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1" y="242355"/>
            <a:ext cx="11304814" cy="523220"/>
          </a:xfrm>
          <a:prstGeom prst="rect">
            <a:avLst/>
          </a:prstGeom>
          <a:noFill/>
        </p:spPr>
        <p:txBody>
          <a:bodyPr wrap="square" rtlCol="0">
            <a:spAutoFit/>
          </a:bodyPr>
          <a:lstStyle/>
          <a:p>
            <a:r>
              <a:rPr lang="en-GB" sz="2800" b="1" dirty="0">
                <a:solidFill>
                  <a:srgbClr val="0070C0"/>
                </a:solidFill>
              </a:rPr>
              <a:t>Private Moorings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81640305"/>
              </p:ext>
            </p:extLst>
          </p:nvPr>
        </p:nvGraphicFramePr>
        <p:xfrm>
          <a:off x="443593" y="699796"/>
          <a:ext cx="11304813" cy="6255456"/>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12109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Private swinging moorings continue to provide the best use of the waters within Tayvallich Bay</a:t>
                      </a:r>
                    </a:p>
                    <a:p>
                      <a:pPr marL="285750" indent="-285750">
                        <a:buFont typeface="Arial" panose="020B0604020202020204" pitchFamily="34" charset="0"/>
                        <a:buChar char="•"/>
                      </a:pPr>
                      <a:r>
                        <a:rPr lang="nb-NO" sz="1200" dirty="0">
                          <a:solidFill>
                            <a:schemeClr val="tx1"/>
                          </a:solidFill>
                        </a:rPr>
                        <a:t>Development of additional moorings outside Tayvallich Bay (within the outer bay and Caol Scotnish) are not supported.</a:t>
                      </a:r>
                    </a:p>
                    <a:p>
                      <a:pPr marL="285750" indent="-285750">
                        <a:buFont typeface="Arial" panose="020B0604020202020204" pitchFamily="34" charset="0"/>
                        <a:buChar char="•"/>
                      </a:pPr>
                      <a:r>
                        <a:rPr lang="nb-NO" sz="1200" dirty="0">
                          <a:solidFill>
                            <a:schemeClr val="tx1"/>
                          </a:solidFill>
                        </a:rPr>
                        <a:t>The Crown Estate allows up to 130 moorings within Tayvallich Bay.  The TBA have allocated 109 as private moorings which is felt to be appropriate for the available space.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987872">
                <a:tc>
                  <a:txBody>
                    <a:bodyPr/>
                    <a:lstStyle/>
                    <a:p>
                      <a:r>
                        <a:rPr lang="en-GB" sz="1400" dirty="0">
                          <a:solidFill>
                            <a:schemeClr val="tx1"/>
                          </a:solidFill>
                        </a:rPr>
                        <a:t>Allocation of moorings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The TBA allocates moorings according to the following priorities:-</a:t>
                      </a:r>
                    </a:p>
                    <a:p>
                      <a:pPr marL="742950" lvl="1" indent="-285750">
                        <a:buFont typeface="Arial" panose="020B0604020202020204" pitchFamily="34" charset="0"/>
                        <a:buChar char="•"/>
                      </a:pPr>
                      <a:r>
                        <a:rPr lang="en-GB" sz="1200" dirty="0">
                          <a:solidFill>
                            <a:schemeClr val="tx1"/>
                          </a:solidFill>
                        </a:rPr>
                        <a:t>Category A – Applicants who have a permanent address and reside in </a:t>
                      </a:r>
                      <a:r>
                        <a:rPr lang="en-GB" sz="1200" dirty="0" err="1">
                          <a:solidFill>
                            <a:schemeClr val="tx1"/>
                          </a:solidFill>
                        </a:rPr>
                        <a:t>Tayvallich</a:t>
                      </a:r>
                      <a:endParaRPr lang="en-GB" sz="1200" dirty="0">
                        <a:solidFill>
                          <a:schemeClr val="tx1"/>
                        </a:solidFill>
                      </a:endParaRPr>
                    </a:p>
                    <a:p>
                      <a:pPr marL="742950" lvl="1" indent="-285750">
                        <a:buFont typeface="Arial" panose="020B0604020202020204" pitchFamily="34" charset="0"/>
                        <a:buChar char="•"/>
                      </a:pPr>
                      <a:r>
                        <a:rPr lang="en-GB" sz="1200" dirty="0">
                          <a:solidFill>
                            <a:schemeClr val="tx1"/>
                          </a:solidFill>
                        </a:rPr>
                        <a:t>Category B – Applicants who have a holiday home or caravan in </a:t>
                      </a:r>
                      <a:r>
                        <a:rPr lang="en-GB" sz="1200" dirty="0" err="1">
                          <a:solidFill>
                            <a:schemeClr val="tx1"/>
                          </a:solidFill>
                        </a:rPr>
                        <a:t>Tayvallich</a:t>
                      </a:r>
                      <a:endParaRPr lang="en-GB" sz="1200" dirty="0">
                        <a:solidFill>
                          <a:schemeClr val="tx1"/>
                        </a:solidFill>
                      </a:endParaRPr>
                    </a:p>
                    <a:p>
                      <a:pPr marL="742950" lvl="1" indent="-285750">
                        <a:buFont typeface="Arial" panose="020B0604020202020204" pitchFamily="34" charset="0"/>
                        <a:buChar char="•"/>
                      </a:pPr>
                      <a:r>
                        <a:rPr lang="en-GB" sz="1200" dirty="0">
                          <a:solidFill>
                            <a:schemeClr val="tx1"/>
                          </a:solidFill>
                        </a:rPr>
                        <a:t>Category C – Applicants from </a:t>
                      </a:r>
                      <a:r>
                        <a:rPr lang="en-GB" sz="1200" dirty="0" err="1">
                          <a:solidFill>
                            <a:schemeClr val="tx1"/>
                          </a:solidFill>
                        </a:rPr>
                        <a:t>outwith</a:t>
                      </a:r>
                      <a:r>
                        <a:rPr lang="en-GB" sz="1200" dirty="0">
                          <a:solidFill>
                            <a:schemeClr val="tx1"/>
                          </a:solidFill>
                        </a:rPr>
                        <a:t> </a:t>
                      </a:r>
                      <a:r>
                        <a:rPr lang="en-GB" sz="1200" dirty="0" err="1">
                          <a:solidFill>
                            <a:schemeClr val="tx1"/>
                          </a:solidFill>
                        </a:rPr>
                        <a:t>Tayvallich</a:t>
                      </a:r>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12109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October 2022 Waiting list for moorings, currently [28]  including [1] category A applicants [6] category B [21] category C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October 23 [4] B list [34] C list  2 allocations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Review of annual fees.  (issues around ongoing maintenance costs) After review of maintenance fees were increase to £300 from 2024.  To be reviewed at next AGM.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rgbClr val="FF0000"/>
                          </a:solidFill>
                        </a:rPr>
                        <a:t>2022 Annual declarations continue to be requested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Multiple dinghies owned by mooring holders being stored on the water at the inner pontoon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Moorings being held by owners for more that 2 years without them using it for their own boat.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1657076">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Contact category C applicants to confirm link to the village.</a:t>
                      </a:r>
                    </a:p>
                    <a:p>
                      <a:pPr marL="285750" indent="-285750">
                        <a:buFont typeface="Arial" panose="020B0604020202020204" pitchFamily="34" charset="0"/>
                        <a:buChar char="•"/>
                      </a:pPr>
                      <a:r>
                        <a:rPr lang="en-GB" sz="1200" dirty="0">
                          <a:solidFill>
                            <a:schemeClr val="tx1"/>
                          </a:solidFill>
                        </a:rPr>
                        <a:t>Continue to liaise with mooring holders on a ‘use it or lose it’ basis, to ensure that moorings are actively used</a:t>
                      </a:r>
                    </a:p>
                    <a:p>
                      <a:pPr marL="285750" indent="-285750">
                        <a:buFont typeface="Arial" panose="020B0604020202020204" pitchFamily="34" charset="0"/>
                        <a:buChar char="•"/>
                      </a:pPr>
                      <a:r>
                        <a:rPr lang="nb-NO" sz="1200" dirty="0">
                          <a:solidFill>
                            <a:schemeClr val="tx1"/>
                          </a:solidFill>
                        </a:rPr>
                        <a:t>Continue to implement ways to improve the declaration return %.  Reminder added to invoice.  Committee to send out specific email reminder. </a:t>
                      </a:r>
                    </a:p>
                    <a:p>
                      <a:pPr marL="285750" indent="-285750">
                        <a:buFont typeface="Arial" panose="020B0604020202020204" pitchFamily="34" charset="0"/>
                        <a:buChar char="•"/>
                      </a:pPr>
                      <a:r>
                        <a:rPr lang="nb-NO" sz="1200" dirty="0">
                          <a:solidFill>
                            <a:schemeClr val="tx1"/>
                          </a:solidFill>
                        </a:rPr>
                        <a:t>Encourage mooring holders to notify the TBA if their mooring will not be used for a period in excess of 2 months, so that the TBA may temporarily share vacant moorings.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Members enouraged to move dingys as required.  </a:t>
                      </a:r>
                    </a:p>
                    <a:p>
                      <a:pPr marL="285750" indent="-285750">
                        <a:buFont typeface="Arial" panose="020B0604020202020204" pitchFamily="34" charset="0"/>
                        <a:buChar char="•"/>
                      </a:pPr>
                      <a:r>
                        <a:rPr lang="nb-NO" sz="1200" dirty="0">
                          <a:solidFill>
                            <a:schemeClr val="tx1"/>
                          </a:solidFill>
                        </a:rPr>
                        <a:t>Rope along the length of the inner pontoon to allow better mooring of dinghys  </a:t>
                      </a:r>
                    </a:p>
                    <a:p>
                      <a:pPr marL="171450" indent="-171450">
                        <a:buFont typeface="Arial" panose="020B0604020202020204" pitchFamily="34" charset="0"/>
                        <a:buChar char="•"/>
                      </a:pPr>
                      <a:r>
                        <a:rPr lang="en-GB" sz="1200" dirty="0">
                          <a:solidFill>
                            <a:srgbClr val="FF0000"/>
                          </a:solidFill>
                        </a:rPr>
                        <a:t>From 2024 - Charge for use of dinghy pontoons.  £25  for a year (tag to be issued.</a:t>
                      </a:r>
                    </a:p>
                    <a:p>
                      <a:pPr marL="171450" indent="-171450">
                        <a:buFont typeface="Arial" panose="020B0604020202020204" pitchFamily="34" charset="0"/>
                        <a:buChar char="•"/>
                      </a:pPr>
                      <a:r>
                        <a:rPr lang="en-GB" sz="1200" dirty="0">
                          <a:solidFill>
                            <a:srgbClr val="FF0000"/>
                          </a:solidFill>
                        </a:rPr>
                        <a:t>Shallow mooring to move unused dinghy's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764804">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Create a new dinghy storage facility (see onshore facilties section)</a:t>
                      </a:r>
                    </a:p>
                    <a:p>
                      <a:pPr marL="0" indent="0">
                        <a:buFont typeface="Arial" panose="020B0604020202020204" pitchFamily="34" charset="0"/>
                        <a:buNone/>
                      </a:pPr>
                      <a:endParaRPr lang="en-GB" sz="12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3529420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Visitor Moorings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3289522455"/>
              </p:ext>
            </p:extLst>
          </p:nvPr>
        </p:nvGraphicFramePr>
        <p:xfrm>
          <a:off x="443593" y="987698"/>
          <a:ext cx="11304813" cy="515112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Visiting yachts are an integral part of the Tayvallich culture, most commonly during the summer months</a:t>
                      </a:r>
                    </a:p>
                    <a:p>
                      <a:pPr marL="285750" indent="-285750">
                        <a:buFont typeface="Arial" panose="020B0604020202020204" pitchFamily="34" charset="0"/>
                        <a:buChar char="•"/>
                      </a:pPr>
                      <a:r>
                        <a:rPr lang="en-GB" sz="1400" dirty="0">
                          <a:solidFill>
                            <a:schemeClr val="tx1"/>
                          </a:solidFill>
                        </a:rPr>
                        <a:t>Cruising on the West Coast is expected to continue to increase, and it is expected that visiting yacht numbers will stay at a similar level or increase over the next 3 years</a:t>
                      </a:r>
                    </a:p>
                    <a:p>
                      <a:pPr marL="285750" indent="-285750">
                        <a:buFont typeface="Arial" panose="020B0604020202020204" pitchFamily="34" charset="0"/>
                        <a:buChar char="•"/>
                      </a:pPr>
                      <a:r>
                        <a:rPr lang="nb-NO" sz="1400" dirty="0">
                          <a:solidFill>
                            <a:schemeClr val="tx1"/>
                          </a:solidFill>
                        </a:rPr>
                        <a:t>Visiting yachts can benefit local businesses such as the shop, pub, local artists etc.</a:t>
                      </a:r>
                    </a:p>
                    <a:p>
                      <a:pPr marL="285750" indent="-285750">
                        <a:buFont typeface="Arial" panose="020B0604020202020204" pitchFamily="34" charset="0"/>
                        <a:buChar char="•"/>
                      </a:pPr>
                      <a:r>
                        <a:rPr lang="nb-NO" sz="1400" dirty="0">
                          <a:solidFill>
                            <a:schemeClr val="tx1"/>
                          </a:solidFill>
                        </a:rPr>
                        <a:t>Provision of temporary moorings, and additional onshore facilites, attracts visiting yachts which provides an overall benefit to Tayvallich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r>
                        <a:rPr lang="en-GB" sz="1400" dirty="0">
                          <a:solidFill>
                            <a:schemeClr val="tx1"/>
                          </a:solidFill>
                        </a:rPr>
                        <a:t>Target number of visitor moorings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en-GB" sz="1400" dirty="0">
                        <a:solidFill>
                          <a:srgbClr val="FF0000"/>
                        </a:solidFill>
                      </a:endParaRPr>
                    </a:p>
                    <a:p>
                      <a:pPr marL="285750" indent="-285750">
                        <a:buFont typeface="Arial" panose="020B0604020202020204" pitchFamily="34" charset="0"/>
                        <a:buChar char="•"/>
                      </a:pPr>
                      <a:r>
                        <a:rPr lang="en-GB" sz="1400" dirty="0">
                          <a:solidFill>
                            <a:schemeClr val="tx1"/>
                          </a:solidFill>
                        </a:rPr>
                        <a:t>There are currently 4 visitor moorings</a:t>
                      </a:r>
                    </a:p>
                    <a:p>
                      <a:pPr marL="285750" indent="-285750">
                        <a:buFont typeface="Arial" panose="020B0604020202020204" pitchFamily="34" charset="0"/>
                        <a:buChar char="•"/>
                      </a:pPr>
                      <a:r>
                        <a:rPr lang="en-GB" sz="1400" dirty="0">
                          <a:solidFill>
                            <a:schemeClr val="tx1"/>
                          </a:solidFill>
                        </a:rPr>
                        <a:t>The TBA believe that 4 visitor moorings is an </a:t>
                      </a:r>
                      <a:r>
                        <a:rPr lang="en-GB" sz="1400" dirty="0">
                          <a:solidFill>
                            <a:schemeClr val="tx2">
                              <a:lumMod val="75000"/>
                            </a:schemeClr>
                          </a:solidFill>
                        </a:rPr>
                        <a:t>appropriate number (one additional mooring was added in 2021)</a:t>
                      </a:r>
                    </a:p>
                    <a:p>
                      <a:pPr marL="285750" indent="-285750">
                        <a:buFont typeface="Arial" panose="020B0604020202020204" pitchFamily="34" charset="0"/>
                        <a:buChar char="•"/>
                      </a:pPr>
                      <a:endParaRPr lang="en-GB" sz="1400" dirty="0">
                        <a:solidFill>
                          <a:schemeClr val="tx2">
                            <a:lumMod val="75000"/>
                          </a:schemeClr>
                        </a:solidFill>
                      </a:endParaRPr>
                    </a:p>
                    <a:p>
                      <a:pPr marL="0" indent="0">
                        <a:buFont typeface="Arial" panose="020B0604020202020204" pitchFamily="34" charset="0"/>
                        <a:buNone/>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Visiting yachts using the pick-up line to moor, and therefore use more swinging room than intended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Visiting boats using visitors mooring for longer that the advised period.  No issue 2022.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The TBA committee allocating visitor moorings to boats on the waiting list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Large number of category C applicants on the list.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Add note to pick up buoy to say not to be used for mooring</a:t>
                      </a:r>
                    </a:p>
                    <a:p>
                      <a:pPr marL="285750" indent="-285750">
                        <a:buFont typeface="Arial" panose="020B0604020202020204" pitchFamily="34" charset="0"/>
                        <a:buChar char="•"/>
                      </a:pPr>
                      <a:r>
                        <a:rPr lang="en-GB" sz="1400" dirty="0">
                          <a:solidFill>
                            <a:schemeClr val="tx1"/>
                          </a:solidFill>
                        </a:rPr>
                        <a:t>Consider allocating visitor moorings to people on the waiting list for winter mooring to create additional revenue.  </a:t>
                      </a:r>
                    </a:p>
                    <a:p>
                      <a:pPr marL="285750" indent="-285750">
                        <a:buFont typeface="Arial" panose="020B0604020202020204" pitchFamily="34" charset="0"/>
                        <a:buChar char="•"/>
                      </a:pP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dirty="0">
                        <a:solidFill>
                          <a:schemeClr val="accent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155701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Onshore facilities – Pontoon &amp; Slipway, and Carrick Pier</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2510728150"/>
              </p:ext>
            </p:extLst>
          </p:nvPr>
        </p:nvGraphicFramePr>
        <p:xfrm>
          <a:off x="495301" y="798133"/>
          <a:ext cx="11304813" cy="5944192"/>
        </p:xfrm>
        <a:graphic>
          <a:graphicData uri="http://schemas.openxmlformats.org/drawingml/2006/table">
            <a:tbl>
              <a:tblPr firstCol="1" bandRow="1">
                <a:tableStyleId>{5C22544A-7EE6-4342-B048-85BDC9FD1C3A}</a:tableStyleId>
              </a:tblPr>
              <a:tblGrid>
                <a:gridCol w="2722032">
                  <a:extLst>
                    <a:ext uri="{9D8B030D-6E8A-4147-A177-3AD203B41FA5}">
                      <a16:colId xmlns:a16="http://schemas.microsoft.com/office/drawing/2014/main" val="1102610818"/>
                    </a:ext>
                  </a:extLst>
                </a:gridCol>
                <a:gridCol w="8582781">
                  <a:extLst>
                    <a:ext uri="{9D8B030D-6E8A-4147-A177-3AD203B41FA5}">
                      <a16:colId xmlns:a16="http://schemas.microsoft.com/office/drawing/2014/main" val="28840639"/>
                    </a:ext>
                  </a:extLst>
                </a:gridCol>
              </a:tblGrid>
              <a:tr h="2136194">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The pontoons next to the shop are a key facility for almost all users of Tayvallich bay and the surrounding waters</a:t>
                      </a:r>
                    </a:p>
                    <a:p>
                      <a:pPr marL="285750" indent="-285750">
                        <a:buFont typeface="Arial" panose="020B0604020202020204" pitchFamily="34" charset="0"/>
                        <a:buChar char="•"/>
                      </a:pPr>
                      <a:r>
                        <a:rPr lang="en-GB" sz="1200" dirty="0">
                          <a:solidFill>
                            <a:schemeClr val="tx1"/>
                          </a:solidFill>
                        </a:rPr>
                        <a:t>The pontoons are intended for use by:-</a:t>
                      </a:r>
                    </a:p>
                    <a:p>
                      <a:pPr marL="742950" lvl="1" indent="-285750">
                        <a:buFont typeface="Arial" panose="020B0604020202020204" pitchFamily="34" charset="0"/>
                        <a:buChar char="•"/>
                      </a:pPr>
                      <a:r>
                        <a:rPr lang="en-GB" sz="1200" dirty="0">
                          <a:solidFill>
                            <a:schemeClr val="tx1"/>
                          </a:solidFill>
                        </a:rPr>
                        <a:t>Mooring holders, for temporary drop off/pick up, water etc.</a:t>
                      </a:r>
                    </a:p>
                    <a:p>
                      <a:pPr marL="742950" lvl="1" indent="-285750">
                        <a:buFont typeface="Arial" panose="020B0604020202020204" pitchFamily="34" charset="0"/>
                        <a:buChar char="•"/>
                      </a:pPr>
                      <a:r>
                        <a:rPr lang="en-GB" sz="1200" dirty="0">
                          <a:solidFill>
                            <a:schemeClr val="tx1"/>
                          </a:solidFill>
                        </a:rPr>
                        <a:t>Visiting yachts for overnight and drop off/pick up, water etc.</a:t>
                      </a:r>
                    </a:p>
                    <a:p>
                      <a:pPr marL="742950" lvl="1" indent="-285750">
                        <a:buFont typeface="Arial" panose="020B0604020202020204" pitchFamily="34" charset="0"/>
                        <a:buChar char="•"/>
                      </a:pPr>
                      <a:r>
                        <a:rPr lang="en-GB" sz="1200" dirty="0">
                          <a:solidFill>
                            <a:schemeClr val="tx1"/>
                          </a:solidFill>
                        </a:rPr>
                        <a:t>Visiting day-boats (ribs etc.) for short term berthing</a:t>
                      </a:r>
                    </a:p>
                    <a:p>
                      <a:pPr marL="742950" lvl="1" indent="-285750">
                        <a:buFont typeface="Arial" panose="020B0604020202020204" pitchFamily="34" charset="0"/>
                        <a:buChar char="•"/>
                      </a:pPr>
                      <a:r>
                        <a:rPr lang="en-GB" sz="1200" dirty="0">
                          <a:solidFill>
                            <a:schemeClr val="tx1"/>
                          </a:solidFill>
                        </a:rPr>
                        <a:t>The Jura ferry (see commercial operators slide)</a:t>
                      </a:r>
                    </a:p>
                    <a:p>
                      <a:pPr marL="742950" lvl="1" indent="-285750">
                        <a:buFont typeface="Arial" panose="020B0604020202020204" pitchFamily="34" charset="0"/>
                        <a:buChar char="•"/>
                      </a:pPr>
                      <a:r>
                        <a:rPr lang="en-GB" sz="1200" dirty="0">
                          <a:solidFill>
                            <a:schemeClr val="tx1"/>
                          </a:solidFill>
                        </a:rPr>
                        <a:t>Other commercial passenger / tour boats (see commercial operators slide)</a:t>
                      </a:r>
                    </a:p>
                    <a:p>
                      <a:pPr marL="285750" lvl="0" indent="-285750">
                        <a:buFont typeface="Arial" panose="020B0604020202020204" pitchFamily="34" charset="0"/>
                        <a:buChar char="•"/>
                      </a:pPr>
                      <a:r>
                        <a:rPr lang="en-GB" sz="1200" dirty="0">
                          <a:solidFill>
                            <a:schemeClr val="tx1"/>
                          </a:solidFill>
                        </a:rPr>
                        <a:t>The slipway is an essential facility for locals and visitors to launch and retrieve small craft</a:t>
                      </a:r>
                    </a:p>
                    <a:p>
                      <a:pPr marL="285750" lvl="0" indent="-285750">
                        <a:buFont typeface="Arial" panose="020B0604020202020204" pitchFamily="34" charset="0"/>
                        <a:buChar char="•"/>
                      </a:pPr>
                      <a:r>
                        <a:rPr lang="en-GB" sz="1200" dirty="0">
                          <a:solidFill>
                            <a:schemeClr val="tx1"/>
                          </a:solidFill>
                        </a:rPr>
                        <a:t>The Carrick Pier is essential to, and primarily for, the use of commercial fishing vessels. All members are free to make use of this facility with consideration given to commercial users.</a:t>
                      </a:r>
                    </a:p>
                    <a:p>
                      <a:pPr marL="171450" lvl="0" indent="-171450">
                        <a:buFont typeface="Arial" panose="020B0604020202020204" pitchFamily="34" charset="0"/>
                        <a:buChar char="•"/>
                      </a:pPr>
                      <a:r>
                        <a:rPr lang="en-GB" sz="1200" dirty="0">
                          <a:solidFill>
                            <a:srgbClr val="FF0000"/>
                          </a:solidFill>
                        </a:rPr>
                        <a:t>2 power points were added to the pontoon in 2022.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1207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Maintenance of the existing facilities.  (membership voted not to progress with large funding application to fund projects 1 and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All maintenance must be planned based on current income streams.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Long term agreement for cost sharing with the Jura Ferry (see commercial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Ongoing review of power payments/ usage/ option to add more.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Bins at top of pontoon overflowing – 2023 appears to be resolved by raising the issue locally and with the Community Council.  Assume less locals are using the bins inappropriately.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1764682">
                <a:tc>
                  <a:txBody>
                    <a:bodyPr/>
                    <a:lstStyle/>
                    <a:p>
                      <a:r>
                        <a:rPr lang="en-GB" sz="1400" dirty="0">
                          <a:solidFill>
                            <a:schemeClr val="tx1"/>
                          </a:solidFill>
                        </a:rPr>
                        <a:t>Potential development within the next 3 year (see the following slides for proposals)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err="1"/>
                        <a:t>Maintenace</a:t>
                      </a:r>
                      <a:r>
                        <a:rPr lang="en-GB" sz="1200" dirty="0"/>
                        <a:t> review 2020.  Delay replacement of the bridge until 2024/25.  This will be a significant cost (Estimated at £55k)  Income from next 2 years fees/charges would just cover this but leave no contingency money.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In addition the committee would continue to apply for any grant funding opportunities to complete any of the suggested options as individual projects over a longer period of time. </a:t>
                      </a:r>
                      <a:r>
                        <a:rPr lang="en-GB" sz="1200" dirty="0">
                          <a:solidFill>
                            <a:srgbClr val="FF0000"/>
                          </a:solidFill>
                        </a:rPr>
                        <a:t>Application submitted to Crown estate to add solar panels/upgrade sailing club area.  </a:t>
                      </a:r>
                      <a:endParaRPr lang="en-GB" sz="1200" dirty="0"/>
                    </a:p>
                    <a:p>
                      <a:pPr marL="285750" indent="-285750">
                        <a:buFont typeface="Arial" panose="020B0604020202020204" pitchFamily="34" charset="0"/>
                        <a:buChar char="•"/>
                      </a:pPr>
                      <a:r>
                        <a:rPr lang="en-GB" sz="1200" dirty="0">
                          <a:solidFill>
                            <a:srgbClr val="FF0000"/>
                          </a:solidFill>
                        </a:rPr>
                        <a:t>Put in place charges for using Carrick Pier for launching/retrieving leisure boats) This was agreed as £50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835902">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Projects 1 and 2 have been moved to the end of the development plan.  They will stay in the development plan for future consideration.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rgbClr val="FF0000"/>
                          </a:solidFill>
                          <a:latin typeface="+mn-lt"/>
                          <a:ea typeface="+mn-ea"/>
                          <a:cs typeface="+mn-cs"/>
                        </a:rPr>
                        <a:t>Water supply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rgbClr val="FF0000"/>
                          </a:solidFill>
                          <a:latin typeface="+mn-lt"/>
                          <a:ea typeface="+mn-ea"/>
                          <a:cs typeface="+mn-cs"/>
                        </a:rPr>
                        <a:t>Purchase land from </a:t>
                      </a:r>
                      <a:r>
                        <a:rPr lang="en-GB" sz="1200" kern="1200" dirty="0" err="1">
                          <a:solidFill>
                            <a:srgbClr val="FF0000"/>
                          </a:solidFill>
                          <a:latin typeface="+mn-lt"/>
                          <a:ea typeface="+mn-ea"/>
                          <a:cs typeface="+mn-cs"/>
                        </a:rPr>
                        <a:t>MacLeods</a:t>
                      </a:r>
                      <a:r>
                        <a:rPr lang="en-GB" sz="1200" kern="1200" dirty="0">
                          <a:solidFill>
                            <a:srgbClr val="FF0000"/>
                          </a:solidFill>
                          <a:latin typeface="+mn-lt"/>
                          <a:ea typeface="+mn-ea"/>
                          <a:cs typeface="+mn-cs"/>
                        </a:rPr>
                        <a:t> (suggested value £20.  Discussion to be taken forward 2023/24)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732435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2830</TotalTime>
  <Words>3118</Words>
  <Application>Microsoft Office PowerPoint</Application>
  <PresentationFormat>Widescreen</PresentationFormat>
  <Paragraphs>355</Paragraphs>
  <Slides>21</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Maintenance of current facilities agreed Oct 2022</vt:lpstr>
      <vt:lpstr>Maintenance of current facilities agreed Oct 2023</vt:lpstr>
      <vt:lpstr>PowerPoint Presentation</vt:lpstr>
      <vt:lpstr>PowerPoint Presentation</vt:lpstr>
      <vt:lpstr>PowerPoint Presentation</vt:lpstr>
      <vt:lpstr>PowerPoint Presentation</vt:lpstr>
      <vt:lpstr>Completed projects and projects for future consideration  </vt:lpstr>
      <vt:lpstr>PowerPoint Presentation</vt:lpstr>
      <vt:lpstr>PowerPoint Presentation</vt:lpstr>
      <vt:lpstr>PowerPoint Presentation</vt:lpstr>
      <vt:lpstr>Upgrade to Carrick Pier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Hasler, Tom</dc:creator>
  <cp:lastModifiedBy>Kathryn Masson</cp:lastModifiedBy>
  <cp:revision>58</cp:revision>
  <cp:lastPrinted>2022-02-06T17:58:08Z</cp:lastPrinted>
  <dcterms:created xsi:type="dcterms:W3CDTF">2021-10-04T07:07:24Z</dcterms:created>
  <dcterms:modified xsi:type="dcterms:W3CDTF">2023-11-22T09:35:59Z</dcterms:modified>
</cp:coreProperties>
</file>